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87" r:id="rId3"/>
    <p:sldId id="288" r:id="rId4"/>
    <p:sldId id="258" r:id="rId5"/>
    <p:sldId id="282" r:id="rId6"/>
    <p:sldId id="283" r:id="rId7"/>
    <p:sldId id="261" r:id="rId8"/>
    <p:sldId id="299" r:id="rId9"/>
    <p:sldId id="284" r:id="rId10"/>
    <p:sldId id="273" r:id="rId11"/>
    <p:sldId id="286" r:id="rId12"/>
    <p:sldId id="280" r:id="rId13"/>
    <p:sldId id="296" r:id="rId14"/>
    <p:sldId id="298" r:id="rId15"/>
    <p:sldId id="272" r:id="rId16"/>
    <p:sldId id="289" r:id="rId17"/>
    <p:sldId id="290" r:id="rId18"/>
    <p:sldId id="291" r:id="rId19"/>
    <p:sldId id="292" r:id="rId20"/>
    <p:sldId id="293" r:id="rId21"/>
    <p:sldId id="297" r:id="rId22"/>
    <p:sldId id="29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E96B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7F9FE-893D-4A2C-9F7A-3F70CB8313DD}" v="160" dt="2022-09-21T10:24:30.702"/>
    <p1510:client id="{2E5092E9-65D7-4963-9E70-D9C18E5AA17B}" v="237" dt="2022-09-21T09:01:58.343"/>
    <p1510:client id="{4BEDBE3B-B5CE-47F6-B4E2-4A8116C2D395}" v="96" dt="2022-09-21T11:23:43.604"/>
    <p1510:client id="{9C471757-E58A-44B1-8452-2F095C325673}" v="7" dt="2022-09-17T16:42:15.574"/>
    <p1510:client id="{F6D1A97A-8856-4B9A-A6D1-EF51EDE963D9}" v="382" dt="2022-09-17T16:29:01.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5" d="100"/>
          <a:sy n="85" d="100"/>
        </p:scale>
        <p:origin x="-562" y="-6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0B2EE-6430-45ED-AA47-EAE85F1DF6D3}" type="datetimeFigureOut">
              <a:rPr lang="en-US" smtClean="0"/>
              <a:pPr/>
              <a:t>10/14/2022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0E3507-8530-47E3-98E8-57C3C6C5ECA5}" type="slidenum">
              <a:rPr lang="en-US" smtClean="0"/>
              <a:pPr/>
              <a:t>‹#›</a:t>
            </a:fld>
            <a:endParaRPr lang="en-US"/>
          </a:p>
        </p:txBody>
      </p:sp>
    </p:spTree>
    <p:extLst>
      <p:ext uri="{BB962C8B-B14F-4D97-AF65-F5344CB8AC3E}">
        <p14:creationId xmlns="" xmlns:p14="http://schemas.microsoft.com/office/powerpoint/2010/main" val="2509893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769" y="905256"/>
            <a:ext cx="8796528" cy="4590288"/>
          </a:xfrm>
        </p:spPr>
        <p:txBody>
          <a:bodyPr/>
          <a:lstStyle/>
          <a:p>
            <a:pPr algn="ctr">
              <a:lnSpc>
                <a:spcPct val="90000"/>
              </a:lnSpc>
            </a:pPr>
            <a:r>
              <a:rPr lang="en-US" sz="6000" b="1" dirty="0" smtClean="0">
                <a:solidFill>
                  <a:srgbClr val="7030A0"/>
                </a:solidFill>
                <a:latin typeface="Bahnschrift Light" pitchFamily="34" charset="0"/>
                <a:ea typeface="+mj-lt"/>
                <a:cs typeface="Times New Roman" pitchFamily="18" charset="0"/>
              </a:rPr>
              <a:t/>
            </a:r>
            <a:br>
              <a:rPr lang="en-US" sz="6000" b="1" dirty="0" smtClean="0">
                <a:solidFill>
                  <a:srgbClr val="7030A0"/>
                </a:solidFill>
                <a:latin typeface="Bahnschrift Light" pitchFamily="34" charset="0"/>
                <a:ea typeface="+mj-lt"/>
                <a:cs typeface="Times New Roman" pitchFamily="18" charset="0"/>
              </a:rPr>
            </a:br>
            <a:r>
              <a:rPr lang="en-US" sz="6000" b="1" dirty="0" smtClean="0">
                <a:solidFill>
                  <a:srgbClr val="7030A0"/>
                </a:solidFill>
                <a:latin typeface="Bahnschrift Light" pitchFamily="34" charset="0"/>
                <a:ea typeface="+mj-lt"/>
                <a:cs typeface="Times New Roman" pitchFamily="18" charset="0"/>
              </a:rPr>
              <a:t/>
            </a:r>
            <a:br>
              <a:rPr lang="en-US" sz="6000" b="1" dirty="0" smtClean="0">
                <a:solidFill>
                  <a:srgbClr val="7030A0"/>
                </a:solidFill>
                <a:latin typeface="Bahnschrift Light" pitchFamily="34" charset="0"/>
                <a:ea typeface="+mj-lt"/>
                <a:cs typeface="Times New Roman" pitchFamily="18" charset="0"/>
              </a:rPr>
            </a:br>
            <a:r>
              <a:rPr lang="en-US" sz="4800" b="1" dirty="0" smtClean="0">
                <a:solidFill>
                  <a:srgbClr val="7030A0"/>
                </a:solidFill>
                <a:latin typeface="Bahnschrift Light" pitchFamily="34" charset="0"/>
                <a:ea typeface="+mj-lt"/>
                <a:cs typeface="Times New Roman" pitchFamily="18" charset="0"/>
              </a:rPr>
              <a:t>A Project on Smart Hand Sanitizer Dispenser	</a:t>
            </a:r>
            <a:r>
              <a:rPr lang="en-US" sz="4000" b="1" dirty="0" smtClean="0">
                <a:solidFill>
                  <a:schemeClr val="tx1"/>
                </a:solidFill>
                <a:latin typeface="Times New Roman" pitchFamily="18" charset="0"/>
                <a:ea typeface="+mj-lt"/>
                <a:cs typeface="Times New Roman" pitchFamily="18" charset="0"/>
              </a:rPr>
              <a:t>	</a:t>
            </a:r>
            <a:br>
              <a:rPr lang="en-US" sz="4000" b="1" dirty="0" smtClean="0">
                <a:solidFill>
                  <a:schemeClr val="tx1"/>
                </a:solidFill>
                <a:latin typeface="Times New Roman" pitchFamily="18" charset="0"/>
                <a:ea typeface="+mj-lt"/>
                <a:cs typeface="Times New Roman" pitchFamily="18" charset="0"/>
              </a:rPr>
            </a:br>
            <a:r>
              <a:rPr lang="en-US" sz="4000" b="1" dirty="0">
                <a:solidFill>
                  <a:schemeClr val="tx1"/>
                </a:solidFill>
                <a:latin typeface="Times New Roman" pitchFamily="18" charset="0"/>
                <a:ea typeface="+mj-lt"/>
                <a:cs typeface="Times New Roman" pitchFamily="18" charset="0"/>
              </a:rPr>
              <a:t/>
            </a:r>
            <a:br>
              <a:rPr lang="en-US" sz="4000" b="1" dirty="0">
                <a:solidFill>
                  <a:schemeClr val="tx1"/>
                </a:solidFill>
                <a:latin typeface="Times New Roman" pitchFamily="18" charset="0"/>
                <a:ea typeface="+mj-lt"/>
                <a:cs typeface="Times New Roman" pitchFamily="18" charset="0"/>
              </a:rPr>
            </a:br>
            <a:r>
              <a:rPr lang="en-US" sz="3600" b="1" dirty="0" smtClean="0">
                <a:solidFill>
                  <a:schemeClr val="tx1"/>
                </a:solidFill>
                <a:latin typeface="Times New Roman" pitchFamily="18" charset="0"/>
                <a:ea typeface="+mj-lt"/>
                <a:cs typeface="Times New Roman" pitchFamily="18" charset="0"/>
              </a:rPr>
              <a:t/>
            </a:r>
            <a:br>
              <a:rPr lang="en-US" sz="3600" b="1" dirty="0" smtClean="0">
                <a:solidFill>
                  <a:schemeClr val="tx1"/>
                </a:solidFill>
                <a:latin typeface="Times New Roman" pitchFamily="18" charset="0"/>
                <a:ea typeface="+mj-lt"/>
                <a:cs typeface="Times New Roman" pitchFamily="18" charset="0"/>
              </a:rPr>
            </a:br>
            <a:r>
              <a:rPr lang="en-US" sz="3600" b="1" dirty="0" smtClean="0">
                <a:solidFill>
                  <a:schemeClr val="tx1"/>
                </a:solidFill>
                <a:latin typeface="Times New Roman" pitchFamily="18" charset="0"/>
                <a:ea typeface="+mj-lt"/>
                <a:cs typeface="Times New Roman" pitchFamily="18" charset="0"/>
              </a:rPr>
              <a:t>		</a:t>
            </a:r>
            <a:r>
              <a:rPr lang="en-US" sz="2000" b="1" dirty="0" smtClean="0">
                <a:solidFill>
                  <a:schemeClr val="tx1"/>
                </a:solidFill>
                <a:latin typeface="Times New Roman" pitchFamily="18" charset="0"/>
                <a:ea typeface="+mj-lt"/>
                <a:cs typeface="Times New Roman" pitchFamily="18" charset="0"/>
              </a:rPr>
              <a:t>			</a:t>
            </a:r>
            <a:br>
              <a:rPr lang="en-US" sz="2000" b="1" dirty="0" smtClean="0">
                <a:solidFill>
                  <a:schemeClr val="tx1"/>
                </a:solidFill>
                <a:latin typeface="Times New Roman" pitchFamily="18" charset="0"/>
                <a:ea typeface="+mj-lt"/>
                <a:cs typeface="Times New Roman" pitchFamily="18" charset="0"/>
              </a:rPr>
            </a:br>
            <a:endParaRPr lang="en-US" sz="2000" b="1" dirty="0">
              <a:solidFill>
                <a:schemeClr val="tx1"/>
              </a:solidFill>
              <a:latin typeface="Times New Roman" pitchFamily="18" charset="0"/>
              <a:cs typeface="Times New Roman" pitchFamily="18" charset="0"/>
            </a:endParaRPr>
          </a:p>
        </p:txBody>
      </p:sp>
      <p:sp>
        <p:nvSpPr>
          <p:cNvPr id="3" name="Subtitle 2"/>
          <p:cNvSpPr>
            <a:spLocks noGrp="1"/>
          </p:cNvSpPr>
          <p:nvPr>
            <p:ph type="subTitle" idx="1"/>
          </p:nvPr>
        </p:nvSpPr>
        <p:spPr>
          <a:xfrm>
            <a:off x="1197864" y="3621024"/>
            <a:ext cx="8421624" cy="3236976"/>
          </a:xfrm>
        </p:spPr>
        <p:txBody>
          <a:bodyPr vert="horz" lIns="91440" tIns="45720" rIns="91440" bIns="45720" rtlCol="0" anchor="t">
            <a:noAutofit/>
          </a:bodyPr>
          <a:lstStyle/>
          <a:p>
            <a:pPr algn="ctr"/>
            <a:endParaRPr lang="en-US" sz="1600" b="1" dirty="0" smtClean="0">
              <a:solidFill>
                <a:schemeClr val="tx1"/>
              </a:solidFill>
              <a:latin typeface="Times New Roman" pitchFamily="18" charset="0"/>
              <a:ea typeface="+mn-lt"/>
              <a:cs typeface="Times New Roman" pitchFamily="18" charset="0"/>
            </a:endParaRPr>
          </a:p>
          <a:p>
            <a:pPr algn="ctr"/>
            <a:endParaRPr lang="en-US" dirty="0" smtClean="0">
              <a:solidFill>
                <a:schemeClr val="tx1"/>
              </a:solidFill>
              <a:latin typeface="Times New Roman" pitchFamily="18" charset="0"/>
              <a:cs typeface="Times New Roman" pitchFamily="18" charset="0"/>
            </a:endParaRPr>
          </a:p>
          <a:p>
            <a:pPr algn="ctr"/>
            <a:endParaRPr lang="en-US" sz="1600" dirty="0">
              <a:solidFill>
                <a:schemeClr val="tx1"/>
              </a:solidFill>
              <a:latin typeface="Times New Roman" pitchFamily="18" charset="0"/>
              <a:cs typeface="Times New Roman" pitchFamily="18" charset="0"/>
            </a:endParaRPr>
          </a:p>
          <a:p>
            <a:pPr algn="ctr"/>
            <a:endParaRPr lang="en-US" sz="16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521040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9E0162-327B-8CF0-B1F9-06C982CE8987}"/>
              </a:ext>
            </a:extLst>
          </p:cNvPr>
          <p:cNvSpPr>
            <a:spLocks noGrp="1"/>
          </p:cNvSpPr>
          <p:nvPr>
            <p:ph type="title"/>
          </p:nvPr>
        </p:nvSpPr>
        <p:spPr>
          <a:xfrm>
            <a:off x="677334" y="609600"/>
            <a:ext cx="8596668" cy="643128"/>
          </a:xfrm>
        </p:spPr>
        <p:txBody>
          <a:bodyPr/>
          <a:lstStyle/>
          <a:p>
            <a:pPr algn="ctr"/>
            <a:r>
              <a:rPr lang="en-US" b="1" dirty="0" smtClean="0">
                <a:solidFill>
                  <a:srgbClr val="7030A0"/>
                </a:solidFill>
                <a:latin typeface="Times New Roman" pitchFamily="18" charset="0"/>
                <a:cs typeface="Times New Roman" pitchFamily="18" charset="0"/>
              </a:rPr>
              <a:t>Understand the Mechanics</a:t>
            </a:r>
            <a:endParaRPr lang="en-US" b="1" dirty="0">
              <a:solidFill>
                <a:srgbClr val="7030A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9C6D8F27-E556-AB35-B2EC-496BE37B5190}"/>
              </a:ext>
            </a:extLst>
          </p:cNvPr>
          <p:cNvSpPr>
            <a:spLocks noGrp="1"/>
          </p:cNvSpPr>
          <p:nvPr>
            <p:ph idx="1"/>
          </p:nvPr>
        </p:nvSpPr>
        <p:spPr>
          <a:xfrm>
            <a:off x="677334" y="1581911"/>
            <a:ext cx="8448378" cy="4459451"/>
          </a:xfrm>
        </p:spPr>
        <p:txBody>
          <a:bodyPr vert="horz" lIns="91440" tIns="45720" rIns="91440" bIns="45720" rtlCol="0" anchor="t">
            <a:normAutofit/>
          </a:bodyPr>
          <a:lstStyle/>
          <a:p>
            <a:pPr marL="0" indent="0">
              <a:buNone/>
            </a:pPr>
            <a:endParaRPr lang="en-US" sz="2000" dirty="0" smtClean="0">
              <a:solidFill>
                <a:schemeClr val="tx1"/>
              </a:solidFill>
              <a:latin typeface="+mj-lt"/>
              <a:cs typeface="Times New Roman" pitchFamily="18" charset="0"/>
            </a:endParaRPr>
          </a:p>
          <a:p>
            <a:pPr marL="0" indent="0">
              <a:buNone/>
            </a:pPr>
            <a:r>
              <a:rPr lang="en-US" sz="2000" dirty="0" smtClean="0">
                <a:solidFill>
                  <a:schemeClr val="tx1"/>
                </a:solidFill>
                <a:latin typeface="+mj-lt"/>
                <a:cs typeface="Times New Roman" pitchFamily="18" charset="0"/>
              </a:rPr>
              <a:t>Let's Understand the Mechanical Arrangement before we start making it. We will need a mechanism which will create a force to push the nozzle down and dispense the liquid, since we are using servo motor, that provides circular motion, it alone can’t create a downwards force, we will need some kind of mechanical arrangement to make it happen, we will use pulley mechanism to fix one end and convert the rotational force to push, we can do that using Copper Wire to create a downwards vector force for transmission, what it basically does is, it convert the circular force of Servo to a downwards acting force vector, to simulate push. but this all sounds complicated, so let’s execute this task bit by bit, following the further steps.</a:t>
            </a:r>
          </a:p>
        </p:txBody>
      </p:sp>
    </p:spTree>
    <p:extLst>
      <p:ext uri="{BB962C8B-B14F-4D97-AF65-F5344CB8AC3E}">
        <p14:creationId xmlns="" xmlns:p14="http://schemas.microsoft.com/office/powerpoint/2010/main" val="2743866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br>
              <a:rPr lang="en-US" dirty="0" smtClean="0"/>
            </a:br>
            <a:endParaRPr lang="en-US" dirty="0"/>
          </a:p>
        </p:txBody>
      </p:sp>
      <p:sp>
        <p:nvSpPr>
          <p:cNvPr id="3" name="Content Placeholder 2"/>
          <p:cNvSpPr>
            <a:spLocks noGrp="1"/>
          </p:cNvSpPr>
          <p:nvPr>
            <p:ph idx="1"/>
          </p:nvPr>
        </p:nvSpPr>
        <p:spPr/>
        <p:txBody>
          <a:bodyPr>
            <a:normAutofit lnSpcReduction="10000"/>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r>
              <a:rPr lang="en-US" sz="2400" dirty="0" smtClean="0"/>
              <a:t>Sample design</a:t>
            </a:r>
            <a:endParaRPr lang="en-US" sz="2000" dirty="0"/>
          </a:p>
        </p:txBody>
      </p:sp>
      <p:pic>
        <p:nvPicPr>
          <p:cNvPr id="4" name="Picture 3" descr="6541.png"/>
          <p:cNvPicPr>
            <a:picLocks noChangeAspect="1"/>
          </p:cNvPicPr>
          <p:nvPr/>
        </p:nvPicPr>
        <p:blipFill>
          <a:blip r:embed="rId2"/>
          <a:stretch>
            <a:fillRect/>
          </a:stretch>
        </p:blipFill>
        <p:spPr>
          <a:xfrm>
            <a:off x="797859" y="683172"/>
            <a:ext cx="6905149" cy="44374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9160"/>
          </a:xfrm>
        </p:spPr>
        <p:txBody>
          <a:bodyPr>
            <a:normAutofit fontScale="90000"/>
          </a:bodyPr>
          <a:lstStyle/>
          <a:p>
            <a:pPr algn="ctr"/>
            <a:r>
              <a:rPr lang="en-US" sz="4000" b="1" dirty="0" smtClean="0">
                <a:solidFill>
                  <a:srgbClr val="7030A0"/>
                </a:solidFill>
                <a:latin typeface="Times New Roman" panose="02020603050405020304" pitchFamily="18" charset="0"/>
                <a:cs typeface="Times New Roman" panose="02020603050405020304" pitchFamily="18" charset="0"/>
              </a:rPr>
              <a:t>Connections </a:t>
            </a:r>
            <a:r>
              <a:rPr lang="en-US" b="1" dirty="0"/>
              <a:t/>
            </a:r>
            <a:br>
              <a:rPr lang="en-US" b="1" dirty="0"/>
            </a:br>
            <a:endParaRPr lang="en-US" dirty="0"/>
          </a:p>
        </p:txBody>
      </p:sp>
      <p:sp>
        <p:nvSpPr>
          <p:cNvPr id="3" name="Content Placeholder 2"/>
          <p:cNvSpPr>
            <a:spLocks noGrp="1"/>
          </p:cNvSpPr>
          <p:nvPr>
            <p:ph idx="1"/>
          </p:nvPr>
        </p:nvSpPr>
        <p:spPr>
          <a:xfrm>
            <a:off x="677334" y="1517905"/>
            <a:ext cx="8596668" cy="4523458"/>
          </a:xfrm>
        </p:spPr>
        <p:txBody>
          <a:bodyPr/>
          <a:lstStyle/>
          <a:p>
            <a:pPr>
              <a:buNone/>
            </a:pPr>
            <a:r>
              <a:rPr lang="en-US" sz="2400" b="1" dirty="0" smtClean="0">
                <a:cs typeface="Times New Roman" panose="02020603050405020304" pitchFamily="18" charset="0"/>
              </a:rPr>
              <a:t>Connections for this build is very simple !  </a:t>
            </a:r>
            <a:endParaRPr lang="en-US" sz="2000" b="1" dirty="0" smtClean="0">
              <a:cs typeface="Times New Roman" panose="02020603050405020304" pitchFamily="18" charset="0"/>
            </a:endParaRPr>
          </a:p>
          <a:p>
            <a:pPr>
              <a:buNone/>
            </a:pPr>
            <a:r>
              <a:rPr lang="en-US" sz="2400" b="1" dirty="0" smtClean="0">
                <a:cs typeface="Times New Roman" panose="02020603050405020304" pitchFamily="18" charset="0"/>
              </a:rPr>
              <a:t>Sensor to </a:t>
            </a:r>
            <a:r>
              <a:rPr lang="en-US" sz="2400" b="1" dirty="0" err="1" smtClean="0">
                <a:cs typeface="Times New Roman" panose="02020603050405020304" pitchFamily="18" charset="0"/>
              </a:rPr>
              <a:t>Arduino</a:t>
            </a:r>
            <a:r>
              <a:rPr lang="en-US" sz="2400" b="1" dirty="0" smtClean="0">
                <a:cs typeface="Times New Roman" panose="02020603050405020304" pitchFamily="18" charset="0"/>
              </a:rPr>
              <a:t> :</a:t>
            </a:r>
          </a:p>
          <a:p>
            <a:pPr>
              <a:buNone/>
            </a:pPr>
            <a:r>
              <a:rPr lang="en-US" sz="2000" dirty="0" smtClean="0">
                <a:cs typeface="Times New Roman" panose="02020603050405020304" pitchFamily="18" charset="0"/>
              </a:rPr>
              <a:t>Trigger to D8  ;    Echo to D9</a:t>
            </a:r>
          </a:p>
          <a:p>
            <a:pPr>
              <a:buNone/>
            </a:pPr>
            <a:r>
              <a:rPr lang="en-US" sz="2000" dirty="0" err="1" smtClean="0">
                <a:cs typeface="Times New Roman" panose="02020603050405020304" pitchFamily="18" charset="0"/>
              </a:rPr>
              <a:t>Vcc</a:t>
            </a:r>
            <a:r>
              <a:rPr lang="en-US" sz="2000" dirty="0" smtClean="0">
                <a:cs typeface="Times New Roman" panose="02020603050405020304" pitchFamily="18" charset="0"/>
              </a:rPr>
              <a:t> to </a:t>
            </a:r>
            <a:r>
              <a:rPr lang="en-US" sz="2000" dirty="0" err="1" smtClean="0">
                <a:cs typeface="Times New Roman" panose="02020603050405020304" pitchFamily="18" charset="0"/>
              </a:rPr>
              <a:t>Vcc</a:t>
            </a:r>
            <a:r>
              <a:rPr lang="en-US" sz="2000" dirty="0" smtClean="0">
                <a:cs typeface="Times New Roman" panose="02020603050405020304" pitchFamily="18" charset="0"/>
              </a:rPr>
              <a:t>      ;   </a:t>
            </a:r>
            <a:r>
              <a:rPr lang="en-US" sz="2000" dirty="0" err="1" smtClean="0">
                <a:cs typeface="Times New Roman" panose="02020603050405020304" pitchFamily="18" charset="0"/>
              </a:rPr>
              <a:t>Gnd</a:t>
            </a:r>
            <a:r>
              <a:rPr lang="en-US" sz="2000" dirty="0" smtClean="0">
                <a:cs typeface="Times New Roman" panose="02020603050405020304" pitchFamily="18" charset="0"/>
              </a:rPr>
              <a:t> to </a:t>
            </a:r>
            <a:r>
              <a:rPr lang="en-US" sz="2000" dirty="0" err="1" smtClean="0">
                <a:cs typeface="Times New Roman" panose="02020603050405020304" pitchFamily="18" charset="0"/>
              </a:rPr>
              <a:t>Gnd</a:t>
            </a:r>
            <a:endParaRPr lang="en-US" dirty="0" smtClean="0">
              <a:cs typeface="Times New Roman" panose="02020603050405020304" pitchFamily="18" charset="0"/>
            </a:endParaRPr>
          </a:p>
          <a:p>
            <a:pPr>
              <a:buNone/>
            </a:pPr>
            <a:r>
              <a:rPr lang="en-US" sz="2400" b="1" dirty="0" smtClean="0">
                <a:cs typeface="Times New Roman" panose="02020603050405020304" pitchFamily="18" charset="0"/>
              </a:rPr>
              <a:t>Servo to </a:t>
            </a:r>
            <a:r>
              <a:rPr lang="en-US" sz="2400" b="1" dirty="0" err="1" smtClean="0">
                <a:cs typeface="Times New Roman" panose="02020603050405020304" pitchFamily="18" charset="0"/>
              </a:rPr>
              <a:t>Arduino</a:t>
            </a:r>
            <a:r>
              <a:rPr lang="en-US" sz="2400" b="1" dirty="0" smtClean="0">
                <a:cs typeface="Times New Roman" panose="02020603050405020304" pitchFamily="18" charset="0"/>
              </a:rPr>
              <a:t> :</a:t>
            </a:r>
          </a:p>
          <a:p>
            <a:pPr>
              <a:buNone/>
            </a:pPr>
            <a:r>
              <a:rPr lang="en-US" sz="2000" dirty="0" smtClean="0">
                <a:cs typeface="Times New Roman" panose="02020603050405020304" pitchFamily="18" charset="0"/>
              </a:rPr>
              <a:t>Signal to D7  ;  </a:t>
            </a:r>
            <a:r>
              <a:rPr lang="en-US" sz="2000" dirty="0" err="1" smtClean="0">
                <a:cs typeface="Times New Roman" panose="02020603050405020304" pitchFamily="18" charset="0"/>
              </a:rPr>
              <a:t>Vcc</a:t>
            </a:r>
            <a:r>
              <a:rPr lang="en-US" sz="2000" dirty="0" smtClean="0">
                <a:cs typeface="Times New Roman" panose="02020603050405020304" pitchFamily="18" charset="0"/>
              </a:rPr>
              <a:t> to </a:t>
            </a:r>
            <a:r>
              <a:rPr lang="en-US" sz="2000" dirty="0" err="1" smtClean="0">
                <a:cs typeface="Times New Roman" panose="02020603050405020304" pitchFamily="18" charset="0"/>
              </a:rPr>
              <a:t>Vcc</a:t>
            </a:r>
            <a:r>
              <a:rPr lang="en-US" sz="2000" dirty="0" smtClean="0">
                <a:cs typeface="Times New Roman" panose="02020603050405020304" pitchFamily="18" charset="0"/>
              </a:rPr>
              <a:t>  ;  </a:t>
            </a:r>
            <a:r>
              <a:rPr lang="en-US" sz="2000" dirty="0" err="1" smtClean="0">
                <a:cs typeface="Times New Roman" panose="02020603050405020304" pitchFamily="18" charset="0"/>
              </a:rPr>
              <a:t>Gnd</a:t>
            </a:r>
            <a:r>
              <a:rPr lang="en-US" sz="2000" dirty="0" smtClean="0">
                <a:cs typeface="Times New Roman" panose="02020603050405020304" pitchFamily="18" charset="0"/>
              </a:rPr>
              <a:t> to </a:t>
            </a:r>
            <a:r>
              <a:rPr lang="en-US" sz="2000" dirty="0" err="1" smtClean="0">
                <a:cs typeface="Times New Roman" panose="02020603050405020304" pitchFamily="18" charset="0"/>
              </a:rPr>
              <a:t>Gnd</a:t>
            </a:r>
            <a:endParaRPr lang="en-US" sz="2000" dirty="0" smtClean="0">
              <a:cs typeface="Times New Roman" panose="02020603050405020304" pitchFamily="18" charset="0"/>
            </a:endParaRPr>
          </a:p>
          <a:p>
            <a:pPr>
              <a:buNone/>
            </a:pPr>
            <a:endParaRPr lang="en-US" sz="2000" b="1" dirty="0" smtClean="0">
              <a:solidFill>
                <a:schemeClr val="tx1"/>
              </a:solidFill>
              <a:cs typeface="Times New Roman" pitchFamily="18" charset="0"/>
            </a:endParaRPr>
          </a:p>
          <a:p>
            <a:pPr>
              <a:buNone/>
            </a:pPr>
            <a:r>
              <a:rPr lang="en-US" sz="2000" b="1" dirty="0" err="1" smtClean="0">
                <a:solidFill>
                  <a:srgbClr val="7030A0"/>
                </a:solidFill>
                <a:cs typeface="Times New Roman" pitchFamily="18" charset="0"/>
              </a:rPr>
              <a:t>Tinkercad</a:t>
            </a:r>
            <a:r>
              <a:rPr lang="en-US" sz="2000" b="1" dirty="0" smtClean="0">
                <a:solidFill>
                  <a:srgbClr val="7030A0"/>
                </a:solidFill>
                <a:cs typeface="Times New Roman" pitchFamily="18" charset="0"/>
              </a:rPr>
              <a:t> Project Link  :</a:t>
            </a:r>
          </a:p>
          <a:p>
            <a:pPr>
              <a:buNone/>
            </a:pPr>
            <a:r>
              <a:rPr lang="en-US" sz="2000" b="1" dirty="0" smtClean="0">
                <a:cs typeface="Times New Roman" panose="02020603050405020304" pitchFamily="18" charset="0"/>
              </a:rPr>
              <a:t>    https://www.tinkercad.com/things/8CNIH9EHJGN-brilliant-bombul-curcan/editel?tenant=circuits</a:t>
            </a:r>
          </a:p>
        </p:txBody>
      </p:sp>
    </p:spTree>
    <p:extLst>
      <p:ext uri="{BB962C8B-B14F-4D97-AF65-F5344CB8AC3E}">
        <p14:creationId xmlns="" xmlns:p14="http://schemas.microsoft.com/office/powerpoint/2010/main" val="231983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6280"/>
          </a:xfrm>
        </p:spPr>
        <p:txBody>
          <a:bodyPr/>
          <a:lstStyle/>
          <a:p>
            <a:pPr algn="ctr"/>
            <a:r>
              <a:rPr lang="en-US" dirty="0" smtClean="0">
                <a:solidFill>
                  <a:srgbClr val="7030A0"/>
                </a:solidFill>
                <a:latin typeface="Times New Roman" pitchFamily="18" charset="0"/>
                <a:cs typeface="Times New Roman" pitchFamily="18" charset="0"/>
              </a:rPr>
              <a:t>  </a:t>
            </a:r>
            <a:endParaRPr lang="en-US"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None/>
            </a:pPr>
            <a:r>
              <a:rPr lang="en-US" dirty="0" smtClean="0"/>
              <a:t> </a:t>
            </a:r>
            <a:endParaRPr lang="en-US" dirty="0"/>
          </a:p>
        </p:txBody>
      </p:sp>
      <p:pic>
        <p:nvPicPr>
          <p:cNvPr id="4" name="Picture 3" descr="Smart Hand Sanitizer Dispenser Circuit Diagram.png"/>
          <p:cNvPicPr>
            <a:picLocks noChangeAspect="1"/>
          </p:cNvPicPr>
          <p:nvPr/>
        </p:nvPicPr>
        <p:blipFill>
          <a:blip r:embed="rId2"/>
          <a:stretch>
            <a:fillRect/>
          </a:stretch>
        </p:blipFill>
        <p:spPr>
          <a:xfrm>
            <a:off x="1266169" y="827462"/>
            <a:ext cx="7027439" cy="53969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7720"/>
          </a:xfrm>
        </p:spPr>
        <p:txBody>
          <a:bodyPr>
            <a:normAutofit/>
          </a:bodyPr>
          <a:lstStyle/>
          <a:p>
            <a:pPr algn="ctr"/>
            <a:r>
              <a:rPr lang="en-US" sz="4000" b="1" dirty="0" smtClean="0">
                <a:solidFill>
                  <a:srgbClr val="7030A0"/>
                </a:solidFill>
                <a:latin typeface="Times New Roman" pitchFamily="18" charset="0"/>
                <a:cs typeface="Times New Roman" pitchFamily="18" charset="0"/>
              </a:rPr>
              <a:t>Circuit Diagram</a:t>
            </a:r>
            <a:endParaRPr lang="en-US" sz="4000" b="1"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None/>
            </a:pPr>
            <a:r>
              <a:rPr lang="en-US" dirty="0" smtClean="0"/>
              <a:t> </a:t>
            </a:r>
            <a:endParaRPr lang="en-US" dirty="0"/>
          </a:p>
        </p:txBody>
      </p:sp>
      <p:pic>
        <p:nvPicPr>
          <p:cNvPr id="4" name="Picture 3" descr="Circuit Diagram.png"/>
          <p:cNvPicPr>
            <a:picLocks noChangeAspect="1"/>
          </p:cNvPicPr>
          <p:nvPr/>
        </p:nvPicPr>
        <p:blipFill>
          <a:blip r:embed="rId2"/>
          <a:stretch>
            <a:fillRect/>
          </a:stretch>
        </p:blipFill>
        <p:spPr>
          <a:xfrm>
            <a:off x="1216152" y="1595660"/>
            <a:ext cx="7184981" cy="5098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4C7F43-58CC-0CC4-D750-0947F34086E4}"/>
              </a:ext>
            </a:extLst>
          </p:cNvPr>
          <p:cNvSpPr>
            <a:spLocks noGrp="1"/>
          </p:cNvSpPr>
          <p:nvPr>
            <p:ph type="title"/>
          </p:nvPr>
        </p:nvSpPr>
        <p:spPr>
          <a:xfrm>
            <a:off x="677334" y="609600"/>
            <a:ext cx="8596668" cy="780288"/>
          </a:xfrm>
        </p:spPr>
        <p:txBody>
          <a:bodyPr/>
          <a:lstStyle/>
          <a:p>
            <a:pPr algn="ctr"/>
            <a:r>
              <a:rPr lang="en-US" b="1" dirty="0" smtClean="0">
                <a:solidFill>
                  <a:srgbClr val="7030A0"/>
                </a:solidFill>
                <a:latin typeface="Times New Roman" pitchFamily="18" charset="0"/>
                <a:cs typeface="Times New Roman" pitchFamily="18" charset="0"/>
              </a:rPr>
              <a:t> Constructing the Machine</a:t>
            </a:r>
            <a:endParaRPr lang="en-US" b="1" dirty="0">
              <a:solidFill>
                <a:srgbClr val="7030A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69E7F0F8-D3A4-C43D-C2C3-017E56A34C4C}"/>
              </a:ext>
            </a:extLst>
          </p:cNvPr>
          <p:cNvSpPr>
            <a:spLocks noGrp="1"/>
          </p:cNvSpPr>
          <p:nvPr>
            <p:ph idx="1"/>
          </p:nvPr>
        </p:nvSpPr>
        <p:spPr>
          <a:xfrm>
            <a:off x="821108" y="1856232"/>
            <a:ext cx="8932492" cy="4487418"/>
          </a:xfrm>
        </p:spPr>
        <p:txBody>
          <a:bodyPr vert="horz" lIns="91440" tIns="45720" rIns="91440" bIns="45720" rtlCol="0" anchor="t">
            <a:noAutofit/>
          </a:bodyPr>
          <a:lstStyle/>
          <a:p>
            <a:pPr marL="0" indent="0">
              <a:buFont typeface="Wingdings" pitchFamily="2" charset="2"/>
              <a:buChar char="Ø"/>
            </a:pPr>
            <a:r>
              <a:rPr lang="en-US" sz="2400" dirty="0" smtClean="0">
                <a:solidFill>
                  <a:schemeClr val="tx1"/>
                </a:solidFill>
                <a:latin typeface="+mj-lt"/>
                <a:cs typeface="Times New Roman" pitchFamily="18" charset="0"/>
              </a:rPr>
              <a:t>   Attach Servo to Base</a:t>
            </a:r>
          </a:p>
          <a:p>
            <a:pPr marL="0" indent="0">
              <a:buNone/>
            </a:pPr>
            <a:r>
              <a:rPr lang="en-US" sz="2000" dirty="0" smtClean="0">
                <a:solidFill>
                  <a:schemeClr val="tx1"/>
                </a:solidFill>
                <a:latin typeface="+mj-lt"/>
                <a:cs typeface="Times New Roman" pitchFamily="18" charset="0"/>
              </a:rPr>
              <a:t>First step in mechanical arrangement is to attach Servo motor to one rigid surface inside the box, using hot glue.</a:t>
            </a:r>
          </a:p>
          <a:p>
            <a:pPr marL="0" indent="0">
              <a:buNone/>
            </a:pPr>
            <a:endParaRPr lang="en-US" sz="2000" dirty="0" smtClean="0">
              <a:solidFill>
                <a:schemeClr val="tx1"/>
              </a:solidFill>
              <a:latin typeface="+mj-lt"/>
              <a:cs typeface="Times New Roman" pitchFamily="18" charset="0"/>
            </a:endParaRPr>
          </a:p>
          <a:p>
            <a:pPr marL="0" indent="0">
              <a:buFont typeface="Wingdings" pitchFamily="2" charset="2"/>
              <a:buChar char="Ø"/>
            </a:pPr>
            <a:r>
              <a:rPr lang="en-US" sz="2400" dirty="0" smtClean="0">
                <a:solidFill>
                  <a:schemeClr val="tx1"/>
                </a:solidFill>
                <a:latin typeface="+mj-lt"/>
                <a:cs typeface="Times New Roman" pitchFamily="18" charset="0"/>
              </a:rPr>
              <a:t>   Pass the Copper Wire Through Servo Arm</a:t>
            </a:r>
          </a:p>
          <a:p>
            <a:pPr marL="0" indent="0">
              <a:buNone/>
            </a:pPr>
            <a:r>
              <a:rPr lang="en-US" sz="2000" dirty="0" smtClean="0">
                <a:solidFill>
                  <a:schemeClr val="tx1"/>
                </a:solidFill>
                <a:latin typeface="+mj-lt"/>
                <a:cs typeface="Times New Roman" pitchFamily="18" charset="0"/>
              </a:rPr>
              <a:t>Pass the Copper Wire through Servo motor using the holes on Attachment Arm, pass at least through 2 holes to ensure proper tension is achieved using circular attachment arm would be better choice, since straight one can get caught inside enclosure.</a:t>
            </a:r>
            <a:endParaRPr lang="en-US" sz="2000" dirty="0">
              <a:solidFill>
                <a:schemeClr val="tx1"/>
              </a:solidFill>
              <a:latin typeface="+mj-lt"/>
              <a:cs typeface="Times New Roman" pitchFamily="18" charset="0"/>
            </a:endParaRPr>
          </a:p>
        </p:txBody>
      </p:sp>
    </p:spTree>
    <p:extLst>
      <p:ext uri="{BB962C8B-B14F-4D97-AF65-F5344CB8AC3E}">
        <p14:creationId xmlns="" xmlns:p14="http://schemas.microsoft.com/office/powerpoint/2010/main" val="3884328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3712"/>
          </a:xfrm>
        </p:spPr>
        <p:txBody>
          <a:bodyPr/>
          <a:lstStyle/>
          <a:p>
            <a:r>
              <a:rPr lang="en-US" dirty="0" smtClean="0"/>
              <a:t>     </a:t>
            </a:r>
            <a:endParaRPr lang="en-US" dirty="0"/>
          </a:p>
        </p:txBody>
      </p:sp>
      <p:sp>
        <p:nvSpPr>
          <p:cNvPr id="3" name="Content Placeholder 2"/>
          <p:cNvSpPr>
            <a:spLocks noGrp="1"/>
          </p:cNvSpPr>
          <p:nvPr>
            <p:ph idx="1"/>
          </p:nvPr>
        </p:nvSpPr>
        <p:spPr>
          <a:xfrm>
            <a:off x="677334" y="978409"/>
            <a:ext cx="8596668" cy="5062954"/>
          </a:xfrm>
        </p:spPr>
        <p:txBody>
          <a:bodyPr>
            <a:normAutofit/>
          </a:bodyPr>
          <a:lstStyle/>
          <a:p>
            <a:pPr>
              <a:buFont typeface="Wingdings" pitchFamily="2" charset="2"/>
              <a:buChar char="Ø"/>
            </a:pPr>
            <a:r>
              <a:rPr lang="en-US" sz="2400" dirty="0" smtClean="0"/>
              <a:t>   Add Piece of Hot Glue Stick With Hole in Middle</a:t>
            </a:r>
          </a:p>
          <a:p>
            <a:pPr>
              <a:buNone/>
            </a:pPr>
            <a:endParaRPr lang="en-US" sz="2400" dirty="0" smtClean="0"/>
          </a:p>
          <a:p>
            <a:pPr>
              <a:buNone/>
            </a:pPr>
            <a:r>
              <a:rPr lang="en-US" sz="2000" dirty="0" smtClean="0"/>
              <a:t>    Cut about 2 cm long piece of Hot Glue Stick and make a hole in middle, pass the copper wire through the piece of hot glue stick, which will indeed help to increase the surface area at contact point.</a:t>
            </a:r>
          </a:p>
          <a:p>
            <a:pPr>
              <a:buNone/>
            </a:pPr>
            <a:endParaRPr lang="en-US" sz="2000" dirty="0" smtClean="0"/>
          </a:p>
          <a:p>
            <a:pPr>
              <a:buFont typeface="Wingdings" pitchFamily="2" charset="2"/>
              <a:buChar char="Ø"/>
            </a:pPr>
            <a:r>
              <a:rPr lang="en-US" sz="2400" dirty="0" smtClean="0"/>
              <a:t>   End Screw</a:t>
            </a:r>
          </a:p>
          <a:p>
            <a:pPr>
              <a:buNone/>
            </a:pPr>
            <a:endParaRPr lang="en-US" sz="2400" dirty="0" smtClean="0"/>
          </a:p>
          <a:p>
            <a:pPr>
              <a:buNone/>
            </a:pPr>
            <a:r>
              <a:rPr lang="en-US" sz="2000" dirty="0" smtClean="0"/>
              <a:t>    Attach the second end of wire to another rigid surface (opposite face of servo motor), using a Self Threading Screw or a nail here would be a vise choice since it will allow us to adjust the tension or to remove the bottle for refill.</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77334" y="585217"/>
            <a:ext cx="8596668" cy="5456146"/>
          </a:xfrm>
        </p:spPr>
        <p:txBody>
          <a:bodyPr/>
          <a:lstStyle/>
          <a:p>
            <a:pPr>
              <a:buFont typeface="Wingdings" pitchFamily="2" charset="2"/>
              <a:buChar char="Ø"/>
            </a:pPr>
            <a:r>
              <a:rPr lang="en-US" sz="2000" dirty="0" smtClean="0"/>
              <a:t>   Complete the Enclosure</a:t>
            </a:r>
          </a:p>
          <a:p>
            <a:pPr>
              <a:buNone/>
            </a:pPr>
            <a:r>
              <a:rPr lang="en-US" dirty="0" smtClean="0"/>
              <a:t>     Once our project seems to be working, it's time to complete the </a:t>
            </a:r>
            <a:r>
              <a:rPr lang="en-US" dirty="0" err="1" smtClean="0"/>
              <a:t>enclosureFollow</a:t>
            </a:r>
            <a:r>
              <a:rPr lang="en-US" dirty="0" smtClean="0"/>
              <a:t> the steps to complete it:</a:t>
            </a:r>
          </a:p>
          <a:p>
            <a:pPr>
              <a:buNone/>
            </a:pPr>
            <a:r>
              <a:rPr lang="en-US" dirty="0" smtClean="0"/>
              <a:t>     Measure the Dimensions for Ultrasonic Sensor and holes for </a:t>
            </a:r>
            <a:r>
              <a:rPr lang="en-US" dirty="0" err="1" smtClean="0"/>
              <a:t>Bottle.Make</a:t>
            </a:r>
            <a:r>
              <a:rPr lang="en-US" dirty="0" smtClean="0"/>
              <a:t> a slot for Copper wire with extra room for </a:t>
            </a:r>
            <a:r>
              <a:rPr lang="en-US" dirty="0" err="1" smtClean="0"/>
              <a:t>Moment.Mark</a:t>
            </a:r>
            <a:r>
              <a:rPr lang="en-US" dirty="0" smtClean="0"/>
              <a:t> all cutting </a:t>
            </a:r>
            <a:r>
              <a:rPr lang="en-US" dirty="0" err="1" smtClean="0"/>
              <a:t>holes.Use</a:t>
            </a:r>
            <a:r>
              <a:rPr lang="en-US" dirty="0" smtClean="0"/>
              <a:t> Sharp Blade or Drill to plot the </a:t>
            </a:r>
            <a:r>
              <a:rPr lang="en-US" dirty="0" err="1" smtClean="0"/>
              <a:t>holes.Fix</a:t>
            </a:r>
            <a:r>
              <a:rPr lang="en-US" dirty="0" smtClean="0"/>
              <a:t> everything with the help of hot glue.</a:t>
            </a:r>
          </a:p>
          <a:p>
            <a:pPr>
              <a:buNone/>
            </a:pPr>
            <a:endParaRPr lang="en-US" dirty="0" smtClean="0"/>
          </a:p>
          <a:p>
            <a:pPr>
              <a:buFont typeface="Wingdings" pitchFamily="2" charset="2"/>
              <a:buChar char="Ø"/>
            </a:pPr>
            <a:r>
              <a:rPr lang="en-US" sz="2000" dirty="0" smtClean="0">
                <a:solidFill>
                  <a:schemeClr val="tx1"/>
                </a:solidFill>
              </a:rPr>
              <a:t>  Upload the Code</a:t>
            </a:r>
            <a:r>
              <a:rPr lang="en-US" sz="3100" dirty="0" smtClean="0">
                <a:solidFill>
                  <a:schemeClr val="tx1"/>
                </a:solidFill>
              </a:rPr>
              <a:t/>
            </a:r>
            <a:br>
              <a:rPr lang="en-US" sz="3100" dirty="0" smtClean="0">
                <a:solidFill>
                  <a:schemeClr val="tx1"/>
                </a:solidFill>
              </a:rPr>
            </a:br>
            <a:r>
              <a:rPr lang="en-US" sz="2200" dirty="0" smtClean="0">
                <a:solidFill>
                  <a:schemeClr val="tx1"/>
                </a:solidFill>
              </a:rPr>
              <a:t/>
            </a:r>
            <a:br>
              <a:rPr lang="en-US" sz="2200" dirty="0" smtClean="0">
                <a:solidFill>
                  <a:schemeClr val="tx1"/>
                </a:solidFill>
              </a:rPr>
            </a:br>
            <a:r>
              <a:rPr lang="en-US" dirty="0" smtClean="0">
                <a:solidFill>
                  <a:schemeClr val="tx1"/>
                </a:solidFill>
              </a:rPr>
              <a:t>In theory our idea sounds perfect, let’s code this </a:t>
            </a:r>
            <a:r>
              <a:rPr lang="en-US" dirty="0" err="1" smtClean="0">
                <a:solidFill>
                  <a:schemeClr val="tx1"/>
                </a:solidFill>
              </a:rPr>
              <a:t>Arduino</a:t>
            </a:r>
            <a:r>
              <a:rPr lang="en-US" dirty="0" smtClean="0">
                <a:solidFill>
                  <a:schemeClr val="tx1"/>
                </a:solidFill>
              </a:rPr>
              <a:t> and test our idea in real </a:t>
            </a:r>
            <a:r>
              <a:rPr lang="en-US" dirty="0" err="1" smtClean="0">
                <a:solidFill>
                  <a:schemeClr val="tx1"/>
                </a:solidFill>
              </a:rPr>
              <a:t>world.The</a:t>
            </a:r>
            <a:r>
              <a:rPr lang="en-US" dirty="0" smtClean="0">
                <a:solidFill>
                  <a:schemeClr val="tx1"/>
                </a:solidFill>
              </a:rPr>
              <a:t> code is very simple to understand, we used the servo library, and defined basic setups and variables, the main code is such that it calculates the distance in centimeters and if the distance is less than 10 cm the servo motor performs a sweep motion to release the liquid.</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2856"/>
          </a:xfrm>
        </p:spPr>
        <p:txBody>
          <a:bodyPr/>
          <a:lstStyle/>
          <a:p>
            <a:pPr algn="ctr"/>
            <a:r>
              <a:rPr lang="en-US" b="1" dirty="0" smtClean="0">
                <a:solidFill>
                  <a:srgbClr val="7030A0"/>
                </a:solidFill>
                <a:latin typeface="Times New Roman" pitchFamily="18" charset="0"/>
                <a:cs typeface="Times New Roman" pitchFamily="18" charset="0"/>
              </a:rPr>
              <a:t>Code</a:t>
            </a:r>
            <a:endParaRPr lang="en-US" b="1"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a:xfrm>
            <a:off x="677334" y="1216153"/>
            <a:ext cx="8596668" cy="4825210"/>
          </a:xfrm>
        </p:spPr>
        <p:txBody>
          <a:bodyPr>
            <a:normAutofit/>
          </a:bodyPr>
          <a:lstStyle/>
          <a:p>
            <a:pPr>
              <a:buNone/>
            </a:pPr>
            <a:r>
              <a:rPr lang="en-US" sz="2000" dirty="0" smtClean="0"/>
              <a:t>#include &lt;</a:t>
            </a:r>
            <a:r>
              <a:rPr lang="en-US" sz="2000" dirty="0" err="1" smtClean="0"/>
              <a:t>Servo.h</a:t>
            </a:r>
            <a:r>
              <a:rPr lang="en-US" sz="2000" dirty="0" smtClean="0"/>
              <a:t>&gt; </a:t>
            </a:r>
          </a:p>
          <a:p>
            <a:pPr>
              <a:buNone/>
            </a:pPr>
            <a:r>
              <a:rPr lang="en-US" sz="2000" dirty="0" err="1" smtClean="0"/>
              <a:t>int</a:t>
            </a:r>
            <a:r>
              <a:rPr lang="en-US" sz="2000" dirty="0" smtClean="0"/>
              <a:t> </a:t>
            </a:r>
            <a:r>
              <a:rPr lang="en-US" sz="2000" dirty="0" err="1" smtClean="0"/>
              <a:t>trigpin</a:t>
            </a:r>
            <a:r>
              <a:rPr lang="en-US" sz="2000" dirty="0" smtClean="0"/>
              <a:t> </a:t>
            </a:r>
            <a:r>
              <a:rPr lang="en-US" sz="2000" dirty="0" smtClean="0"/>
              <a:t>= 8;</a:t>
            </a:r>
          </a:p>
          <a:p>
            <a:pPr>
              <a:buNone/>
            </a:pPr>
            <a:r>
              <a:rPr lang="en-US" sz="2000" dirty="0" err="1" smtClean="0"/>
              <a:t>int</a:t>
            </a:r>
            <a:r>
              <a:rPr lang="en-US" sz="2000" dirty="0" smtClean="0"/>
              <a:t> </a:t>
            </a:r>
            <a:r>
              <a:rPr lang="en-US" sz="2000" dirty="0" err="1" smtClean="0"/>
              <a:t>echopin</a:t>
            </a:r>
            <a:r>
              <a:rPr lang="en-US" sz="2000" dirty="0" smtClean="0"/>
              <a:t> </a:t>
            </a:r>
            <a:r>
              <a:rPr lang="en-US" sz="2000" dirty="0" smtClean="0"/>
              <a:t>= 9;</a:t>
            </a:r>
          </a:p>
          <a:p>
            <a:pPr>
              <a:buNone/>
            </a:pPr>
            <a:r>
              <a:rPr lang="en-US" sz="2000" dirty="0" err="1" smtClean="0"/>
              <a:t>int</a:t>
            </a:r>
            <a:r>
              <a:rPr lang="en-US" sz="2000" dirty="0" smtClean="0"/>
              <a:t> </a:t>
            </a:r>
            <a:r>
              <a:rPr lang="en-US" sz="2000" dirty="0" err="1" smtClean="0"/>
              <a:t>servopin</a:t>
            </a:r>
            <a:r>
              <a:rPr lang="en-US" sz="2000" dirty="0" smtClean="0"/>
              <a:t> </a:t>
            </a:r>
            <a:r>
              <a:rPr lang="en-US" sz="2000" dirty="0" smtClean="0"/>
              <a:t>= 7;</a:t>
            </a:r>
          </a:p>
          <a:p>
            <a:pPr>
              <a:buNone/>
            </a:pPr>
            <a:r>
              <a:rPr lang="en-US" sz="2000" dirty="0" smtClean="0"/>
              <a:t>Servo </a:t>
            </a:r>
            <a:r>
              <a:rPr lang="en-US" sz="2000" dirty="0" err="1" smtClean="0"/>
              <a:t>servo</a:t>
            </a:r>
            <a:r>
              <a:rPr lang="en-US" sz="2000" dirty="0" smtClean="0"/>
              <a:t>;</a:t>
            </a:r>
          </a:p>
          <a:p>
            <a:pPr>
              <a:buNone/>
            </a:pPr>
            <a:r>
              <a:rPr lang="en-US" sz="2000" dirty="0" smtClean="0"/>
              <a:t>float distance;</a:t>
            </a:r>
          </a:p>
          <a:p>
            <a:pPr>
              <a:buNone/>
            </a:pPr>
            <a:r>
              <a:rPr lang="en-US" sz="2000" dirty="0" smtClean="0"/>
              <a:t>float duration;</a:t>
            </a:r>
          </a:p>
          <a:p>
            <a:pPr>
              <a:buNone/>
            </a:pPr>
            <a:r>
              <a:rPr lang="en-US" sz="2000" dirty="0" smtClean="0"/>
              <a:t>void setup() </a:t>
            </a:r>
          </a:p>
          <a:p>
            <a:pPr>
              <a:buNone/>
            </a:pPr>
            <a:r>
              <a:rPr lang="en-US" sz="2000" dirty="0" smtClean="0"/>
              <a:t>{</a:t>
            </a:r>
          </a:p>
          <a:p>
            <a:pPr>
              <a:buNone/>
            </a:pPr>
            <a:r>
              <a:rPr lang="en-US" sz="2000" dirty="0" smtClean="0"/>
              <a:t>  </a:t>
            </a:r>
            <a:r>
              <a:rPr lang="en-US" sz="2000" dirty="0" err="1" smtClean="0"/>
              <a:t>Serial.begin</a:t>
            </a:r>
            <a:r>
              <a:rPr lang="en-US" sz="2000" dirty="0" smtClean="0"/>
              <a:t>(9600);</a:t>
            </a:r>
          </a:p>
          <a:p>
            <a:pPr>
              <a:buNone/>
            </a:pPr>
            <a:r>
              <a:rPr lang="en-US" sz="2000" dirty="0" smtClean="0"/>
              <a:t>  </a:t>
            </a:r>
            <a:r>
              <a:rPr lang="en-US" sz="2000" dirty="0" err="1" smtClean="0"/>
              <a:t>servo.attach</a:t>
            </a:r>
            <a:r>
              <a:rPr lang="en-US" sz="2000" dirty="0" smtClean="0"/>
              <a:t>(</a:t>
            </a:r>
            <a:r>
              <a:rPr lang="en-US" sz="2000" dirty="0" err="1" smtClean="0"/>
              <a:t>servopin</a:t>
            </a:r>
            <a:r>
              <a:rPr lang="en-US" sz="2000" dirty="0" smtClean="0"/>
              <a:t>)</a:t>
            </a:r>
            <a:r>
              <a:rPr lang="en-US" sz="2000" dirty="0" smtClean="0">
                <a:latin typeface="+mj-lt"/>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6888"/>
            <a:ext cx="8596668" cy="466344"/>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677334" y="228601"/>
            <a:ext cx="8596668" cy="5812762"/>
          </a:xfrm>
        </p:spPr>
        <p:txBody>
          <a:bodyPr>
            <a:normAutofit/>
          </a:bodyPr>
          <a:lstStyle/>
          <a:p>
            <a:pPr>
              <a:buNone/>
            </a:pPr>
            <a:r>
              <a:rPr lang="en-US" sz="2000" dirty="0" smtClean="0">
                <a:solidFill>
                  <a:schemeClr val="tx1"/>
                </a:solidFill>
              </a:rPr>
              <a:t>  </a:t>
            </a:r>
          </a:p>
          <a:p>
            <a:pPr>
              <a:buNone/>
            </a:pPr>
            <a:r>
              <a:rPr lang="en-US" sz="2000" dirty="0" smtClean="0">
                <a:solidFill>
                  <a:schemeClr val="tx1"/>
                </a:solidFill>
              </a:rPr>
              <a:t>  </a:t>
            </a:r>
            <a:r>
              <a:rPr lang="en-US" sz="2000" dirty="0" err="1" smtClean="0">
                <a:solidFill>
                  <a:schemeClr val="tx1"/>
                </a:solidFill>
              </a:rPr>
              <a:t>pinMode</a:t>
            </a:r>
            <a:r>
              <a:rPr lang="en-US" sz="2000" dirty="0" smtClean="0">
                <a:solidFill>
                  <a:schemeClr val="tx1"/>
                </a:solidFill>
              </a:rPr>
              <a:t>(</a:t>
            </a:r>
            <a:r>
              <a:rPr lang="en-US" sz="2000" dirty="0" err="1" smtClean="0">
                <a:solidFill>
                  <a:schemeClr val="tx1"/>
                </a:solidFill>
              </a:rPr>
              <a:t>trigpin</a:t>
            </a:r>
            <a:r>
              <a:rPr lang="en-US" sz="2000" dirty="0" smtClean="0">
                <a:solidFill>
                  <a:schemeClr val="tx1"/>
                </a:solidFill>
              </a:rPr>
              <a:t>, OUTPUT);</a:t>
            </a:r>
          </a:p>
          <a:p>
            <a:pPr>
              <a:buNone/>
            </a:pPr>
            <a:r>
              <a:rPr lang="en-US" sz="2000" dirty="0" smtClean="0">
                <a:solidFill>
                  <a:schemeClr val="tx1"/>
                </a:solidFill>
              </a:rPr>
              <a:t>  </a:t>
            </a:r>
            <a:r>
              <a:rPr lang="en-US" sz="2000" dirty="0" err="1" smtClean="0">
                <a:solidFill>
                  <a:schemeClr val="tx1"/>
                </a:solidFill>
              </a:rPr>
              <a:t>pinMode</a:t>
            </a:r>
            <a:r>
              <a:rPr lang="en-US" sz="2000" dirty="0" smtClean="0">
                <a:solidFill>
                  <a:schemeClr val="tx1"/>
                </a:solidFill>
              </a:rPr>
              <a:t>(</a:t>
            </a:r>
            <a:r>
              <a:rPr lang="en-US" sz="2000" dirty="0" err="1" smtClean="0">
                <a:solidFill>
                  <a:schemeClr val="tx1"/>
                </a:solidFill>
              </a:rPr>
              <a:t>echopin</a:t>
            </a:r>
            <a:r>
              <a:rPr lang="en-US" sz="2000" dirty="0" smtClean="0">
                <a:solidFill>
                  <a:schemeClr val="tx1"/>
                </a:solidFill>
              </a:rPr>
              <a:t>, INPUT);</a:t>
            </a:r>
          </a:p>
          <a:p>
            <a:pPr>
              <a:buNone/>
            </a:pPr>
            <a:r>
              <a:rPr lang="en-US" sz="2000" dirty="0" smtClean="0">
                <a:solidFill>
                  <a:schemeClr val="tx1"/>
                </a:solidFill>
              </a:rPr>
              <a:t>  </a:t>
            </a:r>
            <a:r>
              <a:rPr lang="en-US" sz="2000" dirty="0" err="1" smtClean="0">
                <a:solidFill>
                  <a:schemeClr val="tx1"/>
                </a:solidFill>
              </a:rPr>
              <a:t>servo.write</a:t>
            </a:r>
            <a:r>
              <a:rPr lang="en-US" sz="2000" dirty="0" smtClean="0">
                <a:solidFill>
                  <a:schemeClr val="tx1"/>
                </a:solidFill>
              </a:rPr>
              <a:t>(0); </a:t>
            </a:r>
          </a:p>
          <a:p>
            <a:pPr>
              <a:buNone/>
            </a:pPr>
            <a:r>
              <a:rPr lang="en-US" sz="2000" dirty="0" smtClean="0">
                <a:solidFill>
                  <a:schemeClr val="tx1"/>
                </a:solidFill>
              </a:rPr>
              <a:t>  delay(100);</a:t>
            </a:r>
          </a:p>
          <a:p>
            <a:pPr>
              <a:buNone/>
            </a:pPr>
            <a:r>
              <a:rPr lang="en-US" sz="2000" dirty="0" smtClean="0">
                <a:solidFill>
                  <a:schemeClr val="tx1"/>
                </a:solidFill>
              </a:rPr>
              <a:t>  </a:t>
            </a:r>
            <a:r>
              <a:rPr lang="en-US" sz="2000" dirty="0" err="1" smtClean="0">
                <a:solidFill>
                  <a:schemeClr val="tx1"/>
                </a:solidFill>
              </a:rPr>
              <a:t>servo.detach</a:t>
            </a:r>
            <a:r>
              <a:rPr lang="en-US" sz="2000" dirty="0" smtClean="0">
                <a:solidFill>
                  <a:schemeClr val="tx1"/>
                </a:solidFill>
              </a:rPr>
              <a:t>();</a:t>
            </a:r>
          </a:p>
          <a:p>
            <a:pPr>
              <a:buNone/>
            </a:pPr>
            <a:r>
              <a:rPr lang="en-US" sz="2000" dirty="0" smtClean="0">
                <a:solidFill>
                  <a:schemeClr val="tx1"/>
                </a:solidFill>
              </a:rPr>
              <a:t>}</a:t>
            </a:r>
          </a:p>
          <a:p>
            <a:pPr>
              <a:buNone/>
            </a:pPr>
            <a:r>
              <a:rPr lang="en-US" sz="2000" dirty="0" smtClean="0">
                <a:solidFill>
                  <a:schemeClr val="tx1"/>
                </a:solidFill>
              </a:rPr>
              <a:t>void measure() </a:t>
            </a:r>
          </a:p>
          <a:p>
            <a:pPr>
              <a:buNone/>
            </a:pPr>
            <a:r>
              <a:rPr lang="en-US" sz="2000" dirty="0" smtClean="0">
                <a:solidFill>
                  <a:schemeClr val="tx1"/>
                </a:solidFill>
              </a:rPr>
              <a:t>{</a:t>
            </a:r>
          </a:p>
          <a:p>
            <a:pPr>
              <a:buNone/>
            </a:pPr>
            <a:r>
              <a:rPr lang="en-US" sz="2000" dirty="0" smtClean="0">
                <a:solidFill>
                  <a:schemeClr val="tx1"/>
                </a:solidFill>
              </a:rPr>
              <a:t>  </a:t>
            </a:r>
            <a:r>
              <a:rPr lang="en-US" sz="2000" dirty="0" err="1" smtClean="0">
                <a:solidFill>
                  <a:schemeClr val="tx1"/>
                </a:solidFill>
              </a:rPr>
              <a:t>digitalWrite</a:t>
            </a:r>
            <a:r>
              <a:rPr lang="en-US" sz="2000" dirty="0" smtClean="0">
                <a:solidFill>
                  <a:schemeClr val="tx1"/>
                </a:solidFill>
              </a:rPr>
              <a:t>(</a:t>
            </a:r>
            <a:r>
              <a:rPr lang="en-US" sz="2000" dirty="0" err="1" smtClean="0">
                <a:solidFill>
                  <a:schemeClr val="tx1"/>
                </a:solidFill>
              </a:rPr>
              <a:t>trigpin</a:t>
            </a:r>
            <a:r>
              <a:rPr lang="en-US" sz="2000" dirty="0" smtClean="0">
                <a:solidFill>
                  <a:schemeClr val="tx1"/>
                </a:solidFill>
              </a:rPr>
              <a:t>, LOW);</a:t>
            </a:r>
          </a:p>
          <a:p>
            <a:pPr>
              <a:buNone/>
            </a:pPr>
            <a:r>
              <a:rPr lang="en-US" sz="2000" dirty="0" smtClean="0">
                <a:solidFill>
                  <a:schemeClr val="tx1"/>
                </a:solidFill>
              </a:rPr>
              <a:t>  delay(5);</a:t>
            </a:r>
          </a:p>
          <a:p>
            <a:pPr>
              <a:buNone/>
            </a:pPr>
            <a:r>
              <a:rPr lang="en-US" sz="2000" dirty="0" smtClean="0">
                <a:solidFill>
                  <a:schemeClr val="tx1"/>
                </a:solidFill>
              </a:rPr>
              <a:t>  </a:t>
            </a:r>
            <a:r>
              <a:rPr lang="en-US" sz="2000" dirty="0" err="1" smtClean="0">
                <a:solidFill>
                  <a:schemeClr val="tx1"/>
                </a:solidFill>
              </a:rPr>
              <a:t>digitalWrite</a:t>
            </a:r>
            <a:r>
              <a:rPr lang="en-US" sz="2000" dirty="0" smtClean="0">
                <a:solidFill>
                  <a:schemeClr val="tx1"/>
                </a:solidFill>
              </a:rPr>
              <a:t>(</a:t>
            </a:r>
            <a:r>
              <a:rPr lang="en-US" sz="2000" dirty="0" err="1" smtClean="0">
                <a:solidFill>
                  <a:schemeClr val="tx1"/>
                </a:solidFill>
              </a:rPr>
              <a:t>trigpin</a:t>
            </a:r>
            <a:r>
              <a:rPr lang="en-US" sz="2000" dirty="0" smtClean="0">
                <a:solidFill>
                  <a:schemeClr val="tx1"/>
                </a:solidFill>
              </a:rPr>
              <a:t>, HIGH);</a:t>
            </a:r>
          </a:p>
          <a:p>
            <a:pPr>
              <a:buNone/>
            </a:pPr>
            <a:r>
              <a:rPr lang="en-US" sz="2000" dirty="0" smtClean="0">
                <a:solidFill>
                  <a:schemeClr val="tx1"/>
                </a:solidFill>
              </a:rPr>
              <a:t>  </a:t>
            </a:r>
            <a:r>
              <a:rPr lang="en-US" sz="2000" dirty="0" err="1" smtClean="0">
                <a:solidFill>
                  <a:schemeClr val="tx1"/>
                </a:solidFill>
              </a:rPr>
              <a:t>delayMicroseconds</a:t>
            </a:r>
            <a:r>
              <a:rPr lang="en-US" sz="2000" dirty="0" smtClean="0">
                <a:solidFill>
                  <a:schemeClr val="tx1"/>
                </a:solidFill>
              </a:rPr>
              <a:t>(10);</a:t>
            </a:r>
            <a:endParaRPr lang="en-US" sz="20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5176"/>
            <a:ext cx="8596668" cy="758952"/>
          </a:xfrm>
        </p:spPr>
        <p:txBody>
          <a:bodyPr>
            <a:normAutofit fontScale="90000"/>
          </a:bodyPr>
          <a:lstStyle/>
          <a:p>
            <a:pPr algn="ctr"/>
            <a:r>
              <a:rPr lang="en-US" dirty="0" smtClean="0">
                <a:solidFill>
                  <a:srgbClr val="7030A0"/>
                </a:solidFill>
                <a:latin typeface="Times New Roman" pitchFamily="18" charset="0"/>
                <a:cs typeface="Times New Roman" pitchFamily="18" charset="0"/>
              </a:rPr>
              <a:t> </a:t>
            </a:r>
            <a:br>
              <a:rPr lang="en-US" dirty="0" smtClean="0">
                <a:solidFill>
                  <a:srgbClr val="7030A0"/>
                </a:solidFill>
                <a:latin typeface="Times New Roman" pitchFamily="18" charset="0"/>
                <a:cs typeface="Times New Roman" pitchFamily="18" charset="0"/>
              </a:rPr>
            </a:br>
            <a:r>
              <a:rPr lang="en-US" dirty="0" smtClean="0">
                <a:solidFill>
                  <a:srgbClr val="7030A0"/>
                </a:solidFill>
                <a:latin typeface="Times New Roman" pitchFamily="18" charset="0"/>
                <a:cs typeface="Times New Roman" pitchFamily="18" charset="0"/>
              </a:rPr>
              <a:t/>
            </a:r>
            <a:br>
              <a:rPr lang="en-US" dirty="0" smtClean="0">
                <a:solidFill>
                  <a:srgbClr val="7030A0"/>
                </a:solidFill>
                <a:latin typeface="Times New Roman" pitchFamily="18" charset="0"/>
                <a:cs typeface="Times New Roman" pitchFamily="18" charset="0"/>
              </a:rPr>
            </a:br>
            <a:r>
              <a:rPr lang="en-US" dirty="0" smtClean="0">
                <a:solidFill>
                  <a:srgbClr val="7030A0"/>
                </a:solidFill>
                <a:latin typeface="Times New Roman" pitchFamily="18" charset="0"/>
                <a:cs typeface="Times New Roman" pitchFamily="18" charset="0"/>
              </a:rPr>
              <a:t>  </a:t>
            </a:r>
            <a:endParaRPr lang="en-US"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a:xfrm>
            <a:off x="667512" y="2194561"/>
            <a:ext cx="8606490" cy="3883378"/>
          </a:xfrm>
        </p:spPr>
        <p:txBody>
          <a:bodyPr/>
          <a:lstStyle/>
          <a:p>
            <a:endParaRPr lang="en-US" dirty="0" smtClean="0"/>
          </a:p>
          <a:p>
            <a:endParaRPr lang="en-US" dirty="0" smtClean="0"/>
          </a:p>
          <a:p>
            <a:endParaRPr lang="en-US" dirty="0"/>
          </a:p>
        </p:txBody>
      </p:sp>
      <p:sp>
        <p:nvSpPr>
          <p:cNvPr id="4" name="Rectangle 3"/>
          <p:cNvSpPr/>
          <p:nvPr/>
        </p:nvSpPr>
        <p:spPr>
          <a:xfrm>
            <a:off x="914400" y="923544"/>
            <a:ext cx="8229600" cy="3724096"/>
          </a:xfrm>
          <a:prstGeom prst="rect">
            <a:avLst/>
          </a:prstGeom>
        </p:spPr>
        <p:txBody>
          <a:bodyPr wrap="square">
            <a:spAutoFit/>
          </a:bodyPr>
          <a:lstStyle/>
          <a:p>
            <a:pPr algn="ctr"/>
            <a:r>
              <a:rPr lang="en-US" sz="3600" b="1" u="sng" dirty="0" smtClean="0">
                <a:solidFill>
                  <a:srgbClr val="7030A0"/>
                </a:solidFill>
                <a:latin typeface="Times New Roman" pitchFamily="18" charset="0"/>
                <a:cs typeface="Times New Roman" pitchFamily="18" charset="0"/>
              </a:rPr>
              <a:t>Submitted To : </a:t>
            </a:r>
            <a:r>
              <a:rPr lang="en-US" sz="4800" u="sng" dirty="0" smtClean="0">
                <a:solidFill>
                  <a:srgbClr val="7030A0"/>
                </a:solidFill>
                <a:latin typeface="Times New Roman" pitchFamily="18" charset="0"/>
                <a:cs typeface="Times New Roman" pitchFamily="18" charset="0"/>
              </a:rPr>
              <a:t/>
            </a:r>
            <a:br>
              <a:rPr lang="en-US" sz="4800" u="sng" dirty="0" smtClean="0">
                <a:solidFill>
                  <a:srgbClr val="7030A0"/>
                </a:solidFill>
                <a:latin typeface="Times New Roman" pitchFamily="18" charset="0"/>
                <a:cs typeface="Times New Roman" pitchFamily="18" charset="0"/>
              </a:rPr>
            </a:br>
            <a:r>
              <a:rPr lang="en-US" sz="5400" u="sng" dirty="0" smtClean="0">
                <a:solidFill>
                  <a:srgbClr val="7030A0"/>
                </a:solidFill>
                <a:latin typeface="Times New Roman" pitchFamily="18" charset="0"/>
                <a:cs typeface="Times New Roman" pitchFamily="18" charset="0"/>
              </a:rPr>
              <a:t> </a:t>
            </a:r>
            <a:r>
              <a:rPr lang="en-US" sz="4800" dirty="0" smtClean="0">
                <a:solidFill>
                  <a:srgbClr val="7030A0"/>
                </a:solidFill>
                <a:latin typeface="Times New Roman" pitchFamily="18" charset="0"/>
                <a:cs typeface="Times New Roman" pitchFamily="18" charset="0"/>
              </a:rPr>
              <a:t/>
            </a:r>
            <a:br>
              <a:rPr lang="en-US" sz="4800" dirty="0" smtClean="0">
                <a:solidFill>
                  <a:srgbClr val="7030A0"/>
                </a:solidFill>
                <a:latin typeface="Times New Roman" pitchFamily="18" charset="0"/>
                <a:cs typeface="Times New Roman" pitchFamily="18" charset="0"/>
              </a:rPr>
            </a:br>
            <a:r>
              <a:rPr lang="en-US" sz="3200" dirty="0" smtClean="0">
                <a:solidFill>
                  <a:schemeClr val="tx1">
                    <a:lumMod val="95000"/>
                    <a:lumOff val="5000"/>
                  </a:schemeClr>
                </a:solidFill>
                <a:latin typeface="Times New Roman" pitchFamily="18" charset="0"/>
                <a:cs typeface="Times New Roman" pitchFamily="18" charset="0"/>
              </a:rPr>
              <a:t>Mr. </a:t>
            </a:r>
            <a:r>
              <a:rPr lang="en-US" sz="3200" dirty="0" err="1" smtClean="0">
                <a:solidFill>
                  <a:schemeClr val="tx1">
                    <a:lumMod val="95000"/>
                    <a:lumOff val="5000"/>
                  </a:schemeClr>
                </a:solidFill>
                <a:latin typeface="Times New Roman" pitchFamily="18" charset="0"/>
                <a:cs typeface="Times New Roman" pitchFamily="18" charset="0"/>
              </a:rPr>
              <a:t>Ovishake</a:t>
            </a:r>
            <a:r>
              <a:rPr lang="en-US" sz="3200" dirty="0" smtClean="0">
                <a:solidFill>
                  <a:schemeClr val="tx1">
                    <a:lumMod val="95000"/>
                    <a:lumOff val="5000"/>
                  </a:schemeClr>
                </a:solidFill>
                <a:latin typeface="Times New Roman" pitchFamily="18" charset="0"/>
                <a:cs typeface="Times New Roman" pitchFamily="18" charset="0"/>
              </a:rPr>
              <a:t> </a:t>
            </a:r>
            <a:r>
              <a:rPr lang="en-US" sz="3200" dirty="0" err="1" smtClean="0">
                <a:solidFill>
                  <a:schemeClr val="tx1">
                    <a:lumMod val="95000"/>
                    <a:lumOff val="5000"/>
                  </a:schemeClr>
                </a:solidFill>
                <a:latin typeface="Times New Roman" pitchFamily="18" charset="0"/>
                <a:cs typeface="Times New Roman" pitchFamily="18" charset="0"/>
              </a:rPr>
              <a:t>Sen</a:t>
            </a:r>
            <a:r>
              <a:rPr lang="en-US" sz="3200" dirty="0" smtClean="0">
                <a:solidFill>
                  <a:schemeClr val="tx1">
                    <a:lumMod val="95000"/>
                    <a:lumOff val="5000"/>
                  </a:schemeClr>
                </a:solidFill>
                <a:latin typeface="Times New Roman" pitchFamily="18" charset="0"/>
                <a:cs typeface="Times New Roman" pitchFamily="18" charset="0"/>
              </a:rPr>
              <a:t/>
            </a:r>
            <a:br>
              <a:rPr lang="en-US" sz="3200" dirty="0" smtClean="0">
                <a:solidFill>
                  <a:schemeClr val="tx1">
                    <a:lumMod val="95000"/>
                    <a:lumOff val="5000"/>
                  </a:schemeClr>
                </a:solidFill>
                <a:latin typeface="Times New Roman" pitchFamily="18" charset="0"/>
                <a:cs typeface="Times New Roman" pitchFamily="18" charset="0"/>
              </a:rPr>
            </a:br>
            <a:r>
              <a:rPr lang="en-US" sz="3200" dirty="0" smtClean="0">
                <a:solidFill>
                  <a:schemeClr val="tx1">
                    <a:lumMod val="95000"/>
                    <a:lumOff val="5000"/>
                  </a:schemeClr>
                </a:solidFill>
                <a:latin typeface="Times New Roman" pitchFamily="18" charset="0"/>
                <a:cs typeface="Times New Roman" pitchFamily="18" charset="0"/>
              </a:rPr>
              <a:t>Lecturer</a:t>
            </a:r>
            <a:br>
              <a:rPr lang="en-US" sz="3200" dirty="0" smtClean="0">
                <a:solidFill>
                  <a:schemeClr val="tx1">
                    <a:lumMod val="95000"/>
                    <a:lumOff val="5000"/>
                  </a:schemeClr>
                </a:solidFill>
                <a:latin typeface="Times New Roman" pitchFamily="18" charset="0"/>
                <a:cs typeface="Times New Roman" pitchFamily="18" charset="0"/>
              </a:rPr>
            </a:br>
            <a:r>
              <a:rPr lang="en-US" sz="3200" dirty="0" smtClean="0">
                <a:solidFill>
                  <a:schemeClr val="tx1">
                    <a:lumMod val="95000"/>
                    <a:lumOff val="5000"/>
                  </a:schemeClr>
                </a:solidFill>
                <a:latin typeface="Times New Roman" pitchFamily="18" charset="0"/>
                <a:cs typeface="Times New Roman" pitchFamily="18" charset="0"/>
              </a:rPr>
              <a:t>Department of CSE </a:t>
            </a:r>
            <a:br>
              <a:rPr lang="en-US" sz="3200" dirty="0" smtClean="0">
                <a:solidFill>
                  <a:schemeClr val="tx1">
                    <a:lumMod val="95000"/>
                    <a:lumOff val="5000"/>
                  </a:schemeClr>
                </a:solidFill>
                <a:latin typeface="Times New Roman" pitchFamily="18" charset="0"/>
                <a:cs typeface="Times New Roman" pitchFamily="18" charset="0"/>
              </a:rPr>
            </a:br>
            <a:r>
              <a:rPr lang="en-US" sz="3200" dirty="0" smtClean="0">
                <a:solidFill>
                  <a:schemeClr val="tx1">
                    <a:lumMod val="95000"/>
                    <a:lumOff val="5000"/>
                  </a:schemeClr>
                </a:solidFill>
                <a:latin typeface="Times New Roman" pitchFamily="18" charset="0"/>
                <a:cs typeface="Times New Roman" pitchFamily="18" charset="0"/>
              </a:rPr>
              <a:t>Southeast University</a:t>
            </a:r>
            <a:r>
              <a:rPr lang="en-US" sz="2000" dirty="0" smtClean="0">
                <a:solidFill>
                  <a:srgbClr val="7030A0"/>
                </a:solidFill>
                <a:latin typeface="Times New Roman" pitchFamily="18" charset="0"/>
                <a:cs typeface="Times New Roman" pitchFamily="18" charset="0"/>
              </a:rPr>
              <a:t/>
            </a:r>
            <a:br>
              <a:rPr lang="en-US" sz="2000" dirty="0" smtClean="0">
                <a:solidFill>
                  <a:srgbClr val="7030A0"/>
                </a:solidFill>
                <a:latin typeface="Times New Roman" pitchFamily="18" charset="0"/>
                <a:cs typeface="Times New Roman" pitchFamily="18" charset="0"/>
              </a:rPr>
            </a:br>
            <a:r>
              <a:rPr lang="en-US" dirty="0" smtClean="0">
                <a:latin typeface="Times New Roman" pitchFamily="18" charset="0"/>
                <a:ea typeface="+mn-lt"/>
                <a:cs typeface="Times New Roman" pitchFamily="18" charset="0"/>
              </a:rPr>
              <a:t>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462" y="243840"/>
            <a:ext cx="8596668" cy="1320800"/>
          </a:xfrm>
        </p:spPr>
        <p:txBody>
          <a:bodyPr/>
          <a:lstStyle/>
          <a:p>
            <a:r>
              <a:rPr lang="en-US" dirty="0" smtClean="0"/>
              <a:t>   </a:t>
            </a:r>
            <a:endParaRPr lang="en-US" dirty="0"/>
          </a:p>
        </p:txBody>
      </p:sp>
      <p:sp>
        <p:nvSpPr>
          <p:cNvPr id="3" name="Content Placeholder 2"/>
          <p:cNvSpPr>
            <a:spLocks noGrp="1"/>
          </p:cNvSpPr>
          <p:nvPr>
            <p:ph idx="1"/>
          </p:nvPr>
        </p:nvSpPr>
        <p:spPr>
          <a:xfrm>
            <a:off x="677334" y="128017"/>
            <a:ext cx="8596668" cy="5913346"/>
          </a:xfrm>
        </p:spPr>
        <p:txBody>
          <a:bodyPr>
            <a:normAutofit/>
          </a:bodyPr>
          <a:lstStyle/>
          <a:p>
            <a:pPr>
              <a:buNone/>
            </a:pPr>
            <a:r>
              <a:rPr lang="en-US" sz="2000" dirty="0" smtClean="0">
                <a:solidFill>
                  <a:schemeClr val="tx1"/>
                </a:solidFill>
              </a:rPr>
              <a:t>  </a:t>
            </a:r>
            <a:r>
              <a:rPr lang="en-US" sz="2000" dirty="0" err="1" smtClean="0">
                <a:solidFill>
                  <a:schemeClr val="tx1"/>
                </a:solidFill>
              </a:rPr>
              <a:t>digitalWrite</a:t>
            </a:r>
            <a:r>
              <a:rPr lang="en-US" sz="2000" dirty="0" smtClean="0">
                <a:solidFill>
                  <a:schemeClr val="tx1"/>
                </a:solidFill>
              </a:rPr>
              <a:t>(</a:t>
            </a:r>
            <a:r>
              <a:rPr lang="en-US" sz="2000" dirty="0" err="1" smtClean="0">
                <a:solidFill>
                  <a:schemeClr val="tx1"/>
                </a:solidFill>
              </a:rPr>
              <a:t>trigpin</a:t>
            </a:r>
            <a:r>
              <a:rPr lang="en-US" sz="2000" dirty="0" smtClean="0">
                <a:solidFill>
                  <a:schemeClr val="tx1"/>
                </a:solidFill>
              </a:rPr>
              <a:t>, LOW);</a:t>
            </a:r>
          </a:p>
          <a:p>
            <a:pPr>
              <a:buNone/>
            </a:pPr>
            <a:r>
              <a:rPr lang="en-US" sz="2000" dirty="0" smtClean="0">
                <a:solidFill>
                  <a:schemeClr val="tx1"/>
                </a:solidFill>
              </a:rPr>
              <a:t>  duration = </a:t>
            </a:r>
            <a:r>
              <a:rPr lang="en-US" sz="2000" dirty="0" err="1" smtClean="0">
                <a:solidFill>
                  <a:schemeClr val="tx1"/>
                </a:solidFill>
              </a:rPr>
              <a:t>pulseIn</a:t>
            </a:r>
            <a:r>
              <a:rPr lang="en-US" sz="2000" dirty="0" smtClean="0">
                <a:solidFill>
                  <a:schemeClr val="tx1"/>
                </a:solidFill>
              </a:rPr>
              <a:t>(</a:t>
            </a:r>
            <a:r>
              <a:rPr lang="en-US" sz="2000" dirty="0" err="1" smtClean="0">
                <a:solidFill>
                  <a:schemeClr val="tx1"/>
                </a:solidFill>
              </a:rPr>
              <a:t>echopin</a:t>
            </a:r>
            <a:r>
              <a:rPr lang="en-US" sz="2000" dirty="0" smtClean="0">
                <a:solidFill>
                  <a:schemeClr val="tx1"/>
                </a:solidFill>
              </a:rPr>
              <a:t>, HIGH);</a:t>
            </a:r>
          </a:p>
          <a:p>
            <a:pPr>
              <a:buNone/>
            </a:pPr>
            <a:r>
              <a:rPr lang="en-US" sz="2000" dirty="0" smtClean="0">
                <a:solidFill>
                  <a:schemeClr val="tx1"/>
                </a:solidFill>
              </a:rPr>
              <a:t>  distance = (duration / 2) / 29.1;</a:t>
            </a:r>
          </a:p>
          <a:p>
            <a:pPr>
              <a:buNone/>
            </a:pPr>
            <a:r>
              <a:rPr lang="en-US" sz="2000" dirty="0" smtClean="0">
                <a:solidFill>
                  <a:schemeClr val="tx1"/>
                </a:solidFill>
              </a:rPr>
              <a:t>  </a:t>
            </a:r>
            <a:r>
              <a:rPr lang="en-US" sz="2000" dirty="0" err="1" smtClean="0">
                <a:solidFill>
                  <a:schemeClr val="tx1"/>
                </a:solidFill>
              </a:rPr>
              <a:t>Serial.print</a:t>
            </a:r>
            <a:r>
              <a:rPr lang="en-US" sz="2000" dirty="0" smtClean="0">
                <a:solidFill>
                  <a:schemeClr val="tx1"/>
                </a:solidFill>
              </a:rPr>
              <a:t>("Distance  :");</a:t>
            </a:r>
          </a:p>
          <a:p>
            <a:pPr>
              <a:buNone/>
            </a:pPr>
            <a:r>
              <a:rPr lang="en-US" sz="2000" dirty="0" smtClean="0">
                <a:solidFill>
                  <a:schemeClr val="tx1"/>
                </a:solidFill>
              </a:rPr>
              <a:t>  </a:t>
            </a:r>
            <a:r>
              <a:rPr lang="en-US" sz="2000" dirty="0" err="1" smtClean="0">
                <a:solidFill>
                  <a:schemeClr val="tx1"/>
                </a:solidFill>
              </a:rPr>
              <a:t>Serial.print</a:t>
            </a:r>
            <a:r>
              <a:rPr lang="en-US" sz="2000" dirty="0" smtClean="0">
                <a:solidFill>
                  <a:schemeClr val="tx1"/>
                </a:solidFill>
              </a:rPr>
              <a:t>(distance);</a:t>
            </a:r>
          </a:p>
          <a:p>
            <a:pPr>
              <a:buNone/>
            </a:pPr>
            <a:r>
              <a:rPr lang="en-US" sz="2000" dirty="0" smtClean="0">
                <a:solidFill>
                  <a:schemeClr val="tx1"/>
                </a:solidFill>
              </a:rPr>
              <a:t>  </a:t>
            </a:r>
            <a:r>
              <a:rPr lang="en-US" sz="2000" dirty="0" err="1" smtClean="0">
                <a:solidFill>
                  <a:schemeClr val="tx1"/>
                </a:solidFill>
              </a:rPr>
              <a:t>Serial.println</a:t>
            </a:r>
            <a:r>
              <a:rPr lang="en-US" sz="2000" dirty="0" smtClean="0">
                <a:solidFill>
                  <a:schemeClr val="tx1"/>
                </a:solidFill>
              </a:rPr>
              <a:t>("cm");</a:t>
            </a:r>
          </a:p>
          <a:p>
            <a:pPr>
              <a:buNone/>
            </a:pPr>
            <a:r>
              <a:rPr lang="en-US" sz="2000" dirty="0" smtClean="0">
                <a:solidFill>
                  <a:schemeClr val="tx1"/>
                </a:solidFill>
              </a:rPr>
              <a:t>  delay(200);</a:t>
            </a:r>
          </a:p>
          <a:p>
            <a:pPr>
              <a:buNone/>
            </a:pPr>
            <a:r>
              <a:rPr lang="en-US" sz="2000" dirty="0" smtClean="0">
                <a:solidFill>
                  <a:schemeClr val="tx1"/>
                </a:solidFill>
              </a:rPr>
              <a:t>}</a:t>
            </a:r>
          </a:p>
          <a:p>
            <a:pPr>
              <a:buNone/>
            </a:pPr>
            <a:r>
              <a:rPr lang="en-US" sz="2000" dirty="0" smtClean="0">
                <a:solidFill>
                  <a:schemeClr val="tx1"/>
                </a:solidFill>
              </a:rPr>
              <a:t>void loop()</a:t>
            </a:r>
          </a:p>
          <a:p>
            <a:pPr>
              <a:buNone/>
            </a:pPr>
            <a:r>
              <a:rPr lang="en-US" sz="2000" dirty="0" smtClean="0">
                <a:solidFill>
                  <a:schemeClr val="tx1"/>
                </a:solidFill>
              </a:rPr>
              <a:t>{</a:t>
            </a:r>
          </a:p>
          <a:p>
            <a:pPr>
              <a:buNone/>
            </a:pPr>
            <a:r>
              <a:rPr lang="en-US" sz="2000" dirty="0" smtClean="0">
                <a:solidFill>
                  <a:schemeClr val="tx1"/>
                </a:solidFill>
              </a:rPr>
              <a:t>   if ( distance &lt; 20 ) </a:t>
            </a:r>
          </a:p>
          <a:p>
            <a:pPr>
              <a:buNone/>
            </a:pPr>
            <a:r>
              <a:rPr lang="en-US" sz="2000" dirty="0" smtClean="0">
                <a:solidFill>
                  <a:schemeClr val="tx1"/>
                </a:solidFill>
              </a:rPr>
              <a:t>      {</a:t>
            </a:r>
          </a:p>
          <a:p>
            <a:pPr>
              <a:buNone/>
            </a:pPr>
            <a:r>
              <a:rPr lang="en-US" sz="2000" dirty="0" smtClean="0">
                <a:solidFill>
                  <a:schemeClr val="tx1"/>
                </a:solidFill>
              </a:rPr>
              <a:t>        </a:t>
            </a:r>
            <a:r>
              <a:rPr lang="en-US" sz="2000" dirty="0" err="1" smtClean="0">
                <a:solidFill>
                  <a:schemeClr val="tx1"/>
                </a:solidFill>
              </a:rPr>
              <a:t>servo.attach</a:t>
            </a:r>
            <a:r>
              <a:rPr lang="en-US" sz="2000" dirty="0" smtClean="0">
                <a:solidFill>
                  <a:schemeClr val="tx1"/>
                </a:solidFill>
              </a:rPr>
              <a:t>(</a:t>
            </a:r>
            <a:r>
              <a:rPr lang="en-US" sz="2000" dirty="0" err="1" smtClean="0">
                <a:solidFill>
                  <a:schemeClr val="tx1"/>
                </a:solidFill>
              </a:rPr>
              <a:t>servopin</a:t>
            </a:r>
            <a:r>
              <a:rPr lang="en-US" sz="2000" dirty="0" smtClean="0">
                <a:solidFill>
                  <a:schemeClr val="tx1"/>
                </a:solidFill>
              </a:rPr>
              <a:t>);</a:t>
            </a:r>
            <a:endParaRPr lang="en-US" sz="20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204216"/>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677334" y="365761"/>
            <a:ext cx="8596668" cy="5675602"/>
          </a:xfrm>
        </p:spPr>
        <p:txBody>
          <a:bodyPr>
            <a:normAutofit/>
          </a:bodyPr>
          <a:lstStyle/>
          <a:p>
            <a:pPr>
              <a:buNone/>
            </a:pPr>
            <a:r>
              <a:rPr lang="en-US" sz="2000" dirty="0" smtClean="0"/>
              <a:t>        delay(1);</a:t>
            </a:r>
          </a:p>
          <a:p>
            <a:pPr>
              <a:buNone/>
            </a:pPr>
            <a:r>
              <a:rPr lang="en-US" sz="2000" dirty="0" smtClean="0"/>
              <a:t>        </a:t>
            </a:r>
            <a:r>
              <a:rPr lang="en-US" sz="2000" dirty="0" err="1" smtClean="0"/>
              <a:t>servo.write</a:t>
            </a:r>
            <a:r>
              <a:rPr lang="en-US" sz="2000" dirty="0" smtClean="0"/>
              <a:t>(0);</a:t>
            </a:r>
          </a:p>
          <a:p>
            <a:pPr>
              <a:buNone/>
            </a:pPr>
            <a:r>
              <a:rPr lang="en-US" sz="2000" dirty="0" smtClean="0"/>
              <a:t>        delay(3000);</a:t>
            </a:r>
          </a:p>
          <a:p>
            <a:pPr>
              <a:buNone/>
            </a:pPr>
            <a:r>
              <a:rPr lang="en-US" sz="2000" dirty="0" smtClean="0"/>
              <a:t>        </a:t>
            </a:r>
            <a:r>
              <a:rPr lang="en-US" sz="2000" dirty="0" err="1" smtClean="0"/>
              <a:t>servo.write</a:t>
            </a:r>
            <a:r>
              <a:rPr lang="en-US" sz="2000" dirty="0" smtClean="0"/>
              <a:t>(150);</a:t>
            </a:r>
          </a:p>
          <a:p>
            <a:pPr>
              <a:buNone/>
            </a:pPr>
            <a:r>
              <a:rPr lang="en-US" sz="2000" dirty="0" smtClean="0"/>
              <a:t>        delay(1000);</a:t>
            </a:r>
          </a:p>
          <a:p>
            <a:pPr>
              <a:buNone/>
            </a:pPr>
            <a:r>
              <a:rPr lang="en-US" sz="2000" dirty="0" smtClean="0"/>
              <a:t>        </a:t>
            </a:r>
            <a:r>
              <a:rPr lang="en-US" sz="2000" dirty="0" err="1" smtClean="0"/>
              <a:t>servo.detach</a:t>
            </a:r>
            <a:r>
              <a:rPr lang="en-US" sz="2000" dirty="0" smtClean="0"/>
              <a:t>();</a:t>
            </a:r>
          </a:p>
          <a:p>
            <a:pPr>
              <a:buNone/>
            </a:pPr>
            <a:r>
              <a:rPr lang="en-US" sz="2000" dirty="0" smtClean="0"/>
              <a:t>     }</a:t>
            </a:r>
          </a:p>
          <a:p>
            <a:pPr>
              <a:buNone/>
            </a:pPr>
            <a:r>
              <a:rPr lang="en-US" sz="2000" dirty="0" smtClean="0"/>
              <a:t>}</a:t>
            </a:r>
          </a:p>
          <a:p>
            <a:pPr>
              <a:buNone/>
            </a:pP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07592"/>
            <a:ext cx="8596668" cy="622808"/>
          </a:xfrm>
        </p:spPr>
        <p:txBody>
          <a:bodyPr>
            <a:noAutofit/>
          </a:bodyPr>
          <a:lstStyle/>
          <a:p>
            <a:pPr algn="ctr"/>
            <a:r>
              <a:rPr lang="en-US" sz="4400" dirty="0" smtClean="0">
                <a:solidFill>
                  <a:srgbClr val="7030A0"/>
                </a:solidFill>
              </a:rPr>
              <a:t>Finally this project is done!</a:t>
            </a:r>
            <a:endParaRPr lang="en-US" sz="4400" dirty="0">
              <a:solidFill>
                <a:srgbClr val="7030A0"/>
              </a:solidFill>
            </a:endParaRPr>
          </a:p>
        </p:txBody>
      </p:sp>
      <p:sp>
        <p:nvSpPr>
          <p:cNvPr id="3" name="Content Placeholder 2"/>
          <p:cNvSpPr>
            <a:spLocks noGrp="1"/>
          </p:cNvSpPr>
          <p:nvPr>
            <p:ph idx="1"/>
          </p:nvPr>
        </p:nvSpPr>
        <p:spPr>
          <a:xfrm>
            <a:off x="677334" y="3648456"/>
            <a:ext cx="8596668" cy="2392906"/>
          </a:xfrm>
        </p:spPr>
        <p:txBody>
          <a:bodyPr>
            <a:normAutofit/>
          </a:bodyPr>
          <a:lstStyle/>
          <a:p>
            <a:pPr algn="ctr">
              <a:buNone/>
            </a:pPr>
            <a:r>
              <a:rPr lang="en-US" sz="6000" dirty="0" smtClean="0">
                <a:solidFill>
                  <a:srgbClr val="0070C0"/>
                </a:solidFill>
              </a:rPr>
              <a:t>Thank You Everyone </a:t>
            </a:r>
            <a:endParaRPr lang="en-US" sz="6000" dirty="0">
              <a:solidFill>
                <a:srgbClr val="0070C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77334" y="886969"/>
            <a:ext cx="8596668" cy="5154394"/>
          </a:xfrm>
        </p:spPr>
        <p:txBody>
          <a:bodyPr>
            <a:normAutofit/>
          </a:bodyPr>
          <a:lstStyle/>
          <a:p>
            <a:pPr algn="ctr">
              <a:buNone/>
            </a:pPr>
            <a:r>
              <a:rPr lang="en-US" sz="3600" b="1" u="sng" dirty="0" smtClean="0">
                <a:solidFill>
                  <a:srgbClr val="7030A0"/>
                </a:solidFill>
                <a:latin typeface="Times New Roman" pitchFamily="18" charset="0"/>
                <a:cs typeface="Times New Roman" pitchFamily="18" charset="0"/>
              </a:rPr>
              <a:t>Submitted</a:t>
            </a:r>
            <a:r>
              <a:rPr lang="en-US" sz="3600" b="1" u="sng" dirty="0" smtClean="0">
                <a:solidFill>
                  <a:srgbClr val="7030A0"/>
                </a:solidFill>
                <a:latin typeface="Times New Roman" pitchFamily="18" charset="0"/>
                <a:ea typeface="+mn-lt"/>
                <a:cs typeface="Times New Roman" pitchFamily="18" charset="0"/>
              </a:rPr>
              <a:t>  By :</a:t>
            </a:r>
          </a:p>
          <a:p>
            <a:pPr algn="ctr">
              <a:buNone/>
            </a:pPr>
            <a:endParaRPr lang="en-US" sz="2400" b="1" u="sng" dirty="0" smtClean="0">
              <a:latin typeface="Times New Roman" pitchFamily="18" charset="0"/>
              <a:ea typeface="+mn-lt"/>
              <a:cs typeface="Times New Roman" pitchFamily="18" charset="0"/>
            </a:endParaRPr>
          </a:p>
          <a:p>
            <a:pPr algn="ctr">
              <a:buNone/>
            </a:pPr>
            <a:r>
              <a:rPr lang="en-US" sz="2400" dirty="0" smtClean="0">
                <a:cs typeface="Times New Roman" pitchFamily="18" charset="0"/>
              </a:rPr>
              <a:t>Md. </a:t>
            </a:r>
            <a:r>
              <a:rPr lang="en-US" sz="2400" dirty="0" err="1" smtClean="0">
                <a:cs typeface="Times New Roman" pitchFamily="18" charset="0"/>
              </a:rPr>
              <a:t>Arshee</a:t>
            </a:r>
            <a:r>
              <a:rPr lang="en-US" sz="2400" dirty="0" smtClean="0">
                <a:cs typeface="Times New Roman" pitchFamily="18" charset="0"/>
              </a:rPr>
              <a:t> </a:t>
            </a:r>
            <a:r>
              <a:rPr lang="en-US" sz="2400" dirty="0" err="1" smtClean="0">
                <a:cs typeface="Times New Roman" pitchFamily="18" charset="0"/>
              </a:rPr>
              <a:t>Aman</a:t>
            </a:r>
            <a:r>
              <a:rPr lang="en-US" sz="2400" dirty="0" smtClean="0">
                <a:cs typeface="Times New Roman" pitchFamily="18" charset="0"/>
              </a:rPr>
              <a:t> </a:t>
            </a:r>
            <a:r>
              <a:rPr lang="en-US" sz="2400" dirty="0" err="1" smtClean="0">
                <a:cs typeface="Times New Roman" pitchFamily="18" charset="0"/>
              </a:rPr>
              <a:t>Chowdury</a:t>
            </a:r>
            <a:r>
              <a:rPr lang="en-US" sz="2400" dirty="0" smtClean="0">
                <a:cs typeface="Times New Roman" pitchFamily="18" charset="0"/>
              </a:rPr>
              <a:t> </a:t>
            </a:r>
            <a:r>
              <a:rPr lang="en-US" sz="2400" dirty="0" err="1" smtClean="0">
                <a:cs typeface="Times New Roman" pitchFamily="18" charset="0"/>
              </a:rPr>
              <a:t>Onik</a:t>
            </a:r>
            <a:endParaRPr lang="en-US" sz="2400" dirty="0" smtClean="0">
              <a:cs typeface="Times New Roman" pitchFamily="18" charset="0"/>
            </a:endParaRPr>
          </a:p>
          <a:p>
            <a:pPr algn="ctr">
              <a:buNone/>
            </a:pPr>
            <a:r>
              <a:rPr lang="en-US" sz="2400" b="1" dirty="0" smtClean="0">
                <a:solidFill>
                  <a:srgbClr val="7030A0"/>
                </a:solidFill>
                <a:latin typeface="Times New Roman" pitchFamily="18" charset="0"/>
                <a:cs typeface="Times New Roman" pitchFamily="18" charset="0"/>
              </a:rPr>
              <a:t>ID</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2017000000227</a:t>
            </a:r>
          </a:p>
          <a:p>
            <a:pPr algn="ctr"/>
            <a:endParaRPr lang="en-US" sz="2400" dirty="0" smtClean="0">
              <a:latin typeface="Times New Roman" pitchFamily="18" charset="0"/>
              <a:cs typeface="Times New Roman" pitchFamily="18" charset="0"/>
            </a:endParaRPr>
          </a:p>
          <a:p>
            <a:pPr algn="ctr">
              <a:buNone/>
            </a:pPr>
            <a:r>
              <a:rPr lang="en-US" sz="2400" dirty="0" smtClean="0">
                <a:cs typeface="Times New Roman" pitchFamily="18" charset="0"/>
              </a:rPr>
              <a:t>Md. </a:t>
            </a:r>
            <a:r>
              <a:rPr lang="en-US" sz="2400" dirty="0" err="1" smtClean="0">
                <a:cs typeface="Times New Roman" pitchFamily="18" charset="0"/>
              </a:rPr>
              <a:t>Zubair</a:t>
            </a:r>
            <a:r>
              <a:rPr lang="en-US" sz="2400" dirty="0" smtClean="0">
                <a:cs typeface="Times New Roman" pitchFamily="18" charset="0"/>
              </a:rPr>
              <a:t> </a:t>
            </a:r>
            <a:r>
              <a:rPr lang="en-US" sz="2400" dirty="0" err="1" smtClean="0">
                <a:cs typeface="Times New Roman" pitchFamily="18" charset="0"/>
              </a:rPr>
              <a:t>Salaken</a:t>
            </a:r>
            <a:r>
              <a:rPr lang="en-US" sz="2400" dirty="0" smtClean="0">
                <a:cs typeface="Times New Roman" pitchFamily="18" charset="0"/>
              </a:rPr>
              <a:t> </a:t>
            </a:r>
            <a:r>
              <a:rPr lang="en-US" sz="2400" dirty="0" err="1" smtClean="0">
                <a:cs typeface="Times New Roman" pitchFamily="18" charset="0"/>
              </a:rPr>
              <a:t>Tamim</a:t>
            </a:r>
            <a:endParaRPr lang="en-US" sz="2400" dirty="0" smtClean="0">
              <a:cs typeface="Times New Roman" pitchFamily="18" charset="0"/>
            </a:endParaRPr>
          </a:p>
          <a:p>
            <a:pPr algn="ctr">
              <a:buNone/>
            </a:pPr>
            <a:r>
              <a:rPr lang="en-US" sz="2400" b="1" dirty="0" smtClean="0">
                <a:solidFill>
                  <a:srgbClr val="7030A0"/>
                </a:solidFill>
                <a:latin typeface="Times New Roman" pitchFamily="18" charset="0"/>
                <a:cs typeface="Times New Roman" pitchFamily="18" charset="0"/>
              </a:rPr>
              <a:t>ID</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2017000000205</a:t>
            </a:r>
          </a:p>
          <a:p>
            <a:pPr algn="ctr"/>
            <a:endParaRPr lang="en-US" sz="2400" dirty="0" smtClean="0">
              <a:latin typeface="Times New Roman" pitchFamily="18" charset="0"/>
              <a:cs typeface="Times New Roman" pitchFamily="18" charset="0"/>
            </a:endParaRPr>
          </a:p>
          <a:p>
            <a:pPr algn="ctr">
              <a:buNone/>
            </a:pPr>
            <a:r>
              <a:rPr lang="en-US" sz="2400" dirty="0" smtClean="0">
                <a:cs typeface="Times New Roman" pitchFamily="18" charset="0"/>
              </a:rPr>
              <a:t>Md. Abu </a:t>
            </a:r>
            <a:r>
              <a:rPr lang="en-US" sz="2400" dirty="0" err="1" smtClean="0">
                <a:cs typeface="Times New Roman" pitchFamily="18" charset="0"/>
              </a:rPr>
              <a:t>Sufian</a:t>
            </a:r>
            <a:r>
              <a:rPr lang="en-US" sz="2400" dirty="0" smtClean="0">
                <a:cs typeface="Times New Roman" pitchFamily="18" charset="0"/>
              </a:rPr>
              <a:t> </a:t>
            </a:r>
            <a:r>
              <a:rPr lang="en-US" sz="2400" dirty="0" err="1" smtClean="0">
                <a:cs typeface="Times New Roman" pitchFamily="18" charset="0"/>
              </a:rPr>
              <a:t>Rahad</a:t>
            </a:r>
            <a:endParaRPr lang="en-US" sz="2400" dirty="0" smtClean="0">
              <a:cs typeface="Times New Roman" pitchFamily="18" charset="0"/>
            </a:endParaRPr>
          </a:p>
          <a:p>
            <a:pPr algn="ctr">
              <a:buNone/>
            </a:pPr>
            <a:r>
              <a:rPr lang="en-US" sz="2400" b="1" dirty="0" smtClean="0">
                <a:solidFill>
                  <a:srgbClr val="7030A0"/>
                </a:solidFill>
                <a:latin typeface="Times New Roman" pitchFamily="18" charset="0"/>
                <a:cs typeface="Times New Roman" pitchFamily="18" charset="0"/>
              </a:rPr>
              <a:t>ID</a:t>
            </a:r>
            <a:r>
              <a:rPr lang="en-US" sz="2400" b="1" dirty="0" smtClean="0">
                <a:latin typeface="Times New Roman" pitchFamily="18" charset="0"/>
                <a:cs typeface="Times New Roman" pitchFamily="18" charset="0"/>
              </a:rPr>
              <a:t> : </a:t>
            </a:r>
            <a:r>
              <a:rPr lang="en-US" sz="2400" dirty="0" smtClean="0">
                <a:latin typeface="Times New Roman" pitchFamily="18" charset="0"/>
                <a:cs typeface="Times New Roman" pitchFamily="18" charset="0"/>
              </a:rPr>
              <a:t>2017000000214</a:t>
            </a:r>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F1602-67DD-68E1-B570-7970119E3DEA}"/>
              </a:ext>
            </a:extLst>
          </p:cNvPr>
          <p:cNvSpPr>
            <a:spLocks noGrp="1"/>
          </p:cNvSpPr>
          <p:nvPr>
            <p:ph type="title"/>
          </p:nvPr>
        </p:nvSpPr>
        <p:spPr>
          <a:xfrm>
            <a:off x="677334" y="954656"/>
            <a:ext cx="8596668" cy="975744"/>
          </a:xfrm>
        </p:spPr>
        <p:txBody>
          <a:bodyPr/>
          <a:lstStyle/>
          <a:p>
            <a:pPr algn="ctr"/>
            <a:r>
              <a:rPr lang="en-US" b="1" dirty="0">
                <a:solidFill>
                  <a:srgbClr val="7030A0"/>
                </a:solidFill>
                <a:latin typeface="Times New Roman" pitchFamily="18" charset="0"/>
                <a:cs typeface="Times New Roman" pitchFamily="18" charset="0"/>
              </a:rPr>
              <a:t>Introduction</a:t>
            </a:r>
            <a:endParaRPr lang="en-US" dirty="0">
              <a:solidFill>
                <a:srgbClr val="7030A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2FA6925D-E0C0-5D59-5DC5-18DF492D504B}"/>
              </a:ext>
            </a:extLst>
          </p:cNvPr>
          <p:cNvSpPr>
            <a:spLocks noGrp="1"/>
          </p:cNvSpPr>
          <p:nvPr>
            <p:ph idx="1"/>
          </p:nvPr>
        </p:nvSpPr>
        <p:spPr>
          <a:xfrm>
            <a:off x="864238" y="2160589"/>
            <a:ext cx="8775061" cy="3592511"/>
          </a:xfrm>
        </p:spPr>
        <p:txBody>
          <a:bodyPr vert="horz" lIns="91440" tIns="45720" rIns="91440" bIns="45720" rtlCol="0" anchor="t">
            <a:noAutofit/>
          </a:bodyPr>
          <a:lstStyle/>
          <a:p>
            <a:pPr marL="0" indent="0">
              <a:buNone/>
            </a:pPr>
            <a:r>
              <a:rPr lang="en-US" sz="2800" b="1" dirty="0" smtClean="0">
                <a:solidFill>
                  <a:srgbClr val="7030A0"/>
                </a:solidFill>
                <a:latin typeface="Times New Roman" panose="02020603050405020304" pitchFamily="18" charset="0"/>
                <a:cs typeface="Times New Roman" panose="02020603050405020304" pitchFamily="18" charset="0"/>
              </a:rPr>
              <a:t>Smart Hand Sanitizer Dispenser</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lgn="just">
              <a:buNone/>
            </a:pPr>
            <a:r>
              <a:rPr lang="en-US" sz="2000" dirty="0" smtClean="0">
                <a:latin typeface="Times New Roman" panose="02020603050405020304" pitchFamily="18" charset="0"/>
                <a:cs typeface="Times New Roman" panose="02020603050405020304" pitchFamily="18" charset="0"/>
              </a:rPr>
              <a:t> In this current scenario of global outbreak for COVID-19, it is advised by WHO (world health organization) to maintain Healthy Hand Wash and Sanitation Habits, but the main problem is the way we do it, that is by physical touch to the bottle, which in short doesn’t serve our purpose, so in this tutorial, we will learn How To make a </a:t>
            </a:r>
            <a:r>
              <a:rPr lang="en-US" sz="2000" dirty="0" err="1" smtClean="0">
                <a:latin typeface="Times New Roman" panose="02020603050405020304" pitchFamily="18" charset="0"/>
                <a:cs typeface="Times New Roman" panose="02020603050405020304" pitchFamily="18" charset="0"/>
              </a:rPr>
              <a:t>Arduino</a:t>
            </a:r>
            <a:r>
              <a:rPr lang="en-US" sz="2000" dirty="0" smtClean="0">
                <a:latin typeface="Times New Roman" panose="02020603050405020304" pitchFamily="18" charset="0"/>
                <a:cs typeface="Times New Roman" panose="02020603050405020304" pitchFamily="18" charset="0"/>
              </a:rPr>
              <a:t> Based Soap or Hand Sanitizer Dispenser.</a:t>
            </a: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b="1" dirty="0" smtClean="0">
              <a:solidFill>
                <a:schemeClr val="tx1"/>
              </a:solidFill>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 xmlns:p14="http://schemas.microsoft.com/office/powerpoint/2010/main" val="2147027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7506546" cy="1320800"/>
          </a:xfrm>
        </p:spPr>
        <p:txBody>
          <a:bodyPr>
            <a:normAutofit/>
          </a:bodyPr>
          <a:lstStyle/>
          <a:p>
            <a:pPr algn="ctr"/>
            <a:r>
              <a:rPr lang="en-US" dirty="0" smtClean="0"/>
              <a:t>	</a:t>
            </a:r>
            <a:r>
              <a:rPr lang="en-US" dirty="0" smtClean="0">
                <a:latin typeface="Times New Roman" panose="02020603050405020304" pitchFamily="18" charset="0"/>
                <a:cs typeface="Times New Roman" panose="02020603050405020304" pitchFamily="18" charset="0"/>
              </a:rPr>
              <a:t>	</a:t>
            </a:r>
            <a:r>
              <a:rPr lang="en-US" b="1" dirty="0" smtClean="0">
                <a:solidFill>
                  <a:srgbClr val="7030A0"/>
                </a:solidFill>
                <a:latin typeface="Times New Roman" panose="02020603050405020304" pitchFamily="18" charset="0"/>
                <a:cs typeface="Times New Roman" panose="02020603050405020304" pitchFamily="18" charset="0"/>
              </a:rPr>
              <a:t>Components  &amp;  Supplies</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457200" indent="-457200">
              <a:buFont typeface="Wingdings" pitchFamily="2" charset="2"/>
              <a:buChar char="v"/>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Arduino</a:t>
            </a:r>
            <a:r>
              <a:rPr lang="en-US" sz="2400" dirty="0" smtClean="0">
                <a:latin typeface="Times New Roman" panose="02020603050405020304" pitchFamily="18" charset="0"/>
                <a:cs typeface="Times New Roman" panose="02020603050405020304" pitchFamily="18" charset="0"/>
              </a:rPr>
              <a:t> Uno.</a:t>
            </a:r>
          </a:p>
          <a:p>
            <a:pPr marL="457200" indent="-457200">
              <a:buNone/>
            </a:pPr>
            <a:endParaRPr lang="en-US" sz="2400" dirty="0" smtClean="0">
              <a:latin typeface="Times New Roman" panose="02020603050405020304" pitchFamily="18" charset="0"/>
              <a:cs typeface="Times New Roman" panose="02020603050405020304" pitchFamily="18" charset="0"/>
            </a:endParaRPr>
          </a:p>
          <a:p>
            <a:pPr marL="457200" indent="-457200">
              <a:buNone/>
            </a:pPr>
            <a:endParaRPr lang="en-US" sz="2400" dirty="0" smtClean="0">
              <a:latin typeface="Times New Roman" panose="02020603050405020304" pitchFamily="18" charset="0"/>
              <a:cs typeface="Times New Roman" panose="02020603050405020304" pitchFamily="18" charset="0"/>
            </a:endParaRPr>
          </a:p>
          <a:p>
            <a:pPr marL="457200" indent="-457200">
              <a:buNone/>
            </a:pPr>
            <a:endParaRPr lang="en-US" sz="2400" b="1" dirty="0" smtClean="0">
              <a:latin typeface="Times New Roman" panose="02020603050405020304" pitchFamily="18" charset="0"/>
              <a:cs typeface="Times New Roman" panose="02020603050405020304" pitchFamily="18" charset="0"/>
            </a:endParaRPr>
          </a:p>
          <a:p>
            <a:pPr marL="457200" indent="-457200">
              <a:buNone/>
            </a:pPr>
            <a:endParaRPr lang="en-US" sz="2400" b="1" dirty="0" smtClean="0">
              <a:latin typeface="Times New Roman" panose="02020603050405020304" pitchFamily="18" charset="0"/>
              <a:cs typeface="Times New Roman" panose="02020603050405020304" pitchFamily="18" charset="0"/>
            </a:endParaRPr>
          </a:p>
          <a:p>
            <a:pPr marL="457200" indent="-457200">
              <a:buFont typeface="Wingdings" pitchFamily="2" charset="2"/>
              <a:buChar char="v"/>
            </a:pPr>
            <a:r>
              <a:rPr lang="en-US" dirty="0" smtClean="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Ultrasonic Sensor.</a:t>
            </a:r>
            <a:endParaRPr lang="en-US" sz="2400" b="1" dirty="0" smtClean="0">
              <a:latin typeface="Times New Roman" panose="02020603050405020304" pitchFamily="18" charset="0"/>
              <a:cs typeface="Times New Roman" panose="02020603050405020304" pitchFamily="18" charset="0"/>
            </a:endParaRPr>
          </a:p>
        </p:txBody>
      </p:sp>
      <p:pic>
        <p:nvPicPr>
          <p:cNvPr id="4" name="Picture 3" descr="Arduino.png"/>
          <p:cNvPicPr>
            <a:picLocks noChangeAspect="1"/>
          </p:cNvPicPr>
          <p:nvPr/>
        </p:nvPicPr>
        <p:blipFill>
          <a:blip r:embed="rId2"/>
          <a:stretch>
            <a:fillRect/>
          </a:stretch>
        </p:blipFill>
        <p:spPr>
          <a:xfrm>
            <a:off x="4078992" y="1865376"/>
            <a:ext cx="2671566" cy="1963674"/>
          </a:xfrm>
          <a:prstGeom prst="rect">
            <a:avLst/>
          </a:prstGeom>
        </p:spPr>
      </p:pic>
      <p:pic>
        <p:nvPicPr>
          <p:cNvPr id="6" name="Picture 5" descr="Ultrasonic Sensor Figure.jpg"/>
          <p:cNvPicPr>
            <a:picLocks noChangeAspect="1"/>
          </p:cNvPicPr>
          <p:nvPr/>
        </p:nvPicPr>
        <p:blipFill>
          <a:blip r:embed="rId3"/>
          <a:stretch>
            <a:fillRect/>
          </a:stretch>
        </p:blipFill>
        <p:spPr>
          <a:xfrm>
            <a:off x="4059936" y="4465585"/>
            <a:ext cx="2935795" cy="1866825"/>
          </a:xfrm>
          <a:prstGeom prst="rect">
            <a:avLst/>
          </a:prstGeom>
        </p:spPr>
      </p:pic>
    </p:spTree>
    <p:extLst>
      <p:ext uri="{BB962C8B-B14F-4D97-AF65-F5344CB8AC3E}">
        <p14:creationId xmlns="" xmlns:p14="http://schemas.microsoft.com/office/powerpoint/2010/main" val="3550739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3915" y="536331"/>
            <a:ext cx="8720087" cy="5505031"/>
          </a:xfrm>
        </p:spPr>
        <p:txBody>
          <a:bodyPr>
            <a:normAutofit/>
          </a:bodyPr>
          <a:lstStyle/>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Font typeface="Wingdings" pitchFamily="2" charset="2"/>
              <a:buChar char="v"/>
            </a:pP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Servo Motor</a:t>
            </a:r>
            <a:r>
              <a:rPr lang="en-US" sz="28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Font typeface="Wingdings" pitchFamily="2" charset="2"/>
              <a:buChar char="v"/>
            </a:pPr>
            <a:r>
              <a:rPr lang="en-US" sz="24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Jumper Wires.  </a:t>
            </a:r>
            <a:endParaRPr lang="en-US" sz="1400" dirty="0">
              <a:latin typeface="Times New Roman" panose="02020603050405020304" pitchFamily="18" charset="0"/>
              <a:cs typeface="Times New Roman" panose="02020603050405020304" pitchFamily="18" charset="0"/>
            </a:endParaRPr>
          </a:p>
        </p:txBody>
      </p:sp>
      <p:pic>
        <p:nvPicPr>
          <p:cNvPr id="4" name="Picture 3" descr="cd224dc1d704a1bdd1d4f4ff4485975c.jpg"/>
          <p:cNvPicPr>
            <a:picLocks noChangeAspect="1"/>
          </p:cNvPicPr>
          <p:nvPr/>
        </p:nvPicPr>
        <p:blipFill>
          <a:blip r:embed="rId2"/>
          <a:stretch>
            <a:fillRect/>
          </a:stretch>
        </p:blipFill>
        <p:spPr>
          <a:xfrm>
            <a:off x="3921252" y="714756"/>
            <a:ext cx="2220468" cy="2220468"/>
          </a:xfrm>
          <a:prstGeom prst="rect">
            <a:avLst/>
          </a:prstGeom>
        </p:spPr>
      </p:pic>
      <p:pic>
        <p:nvPicPr>
          <p:cNvPr id="5" name="Picture 4" descr="603a45368ed724d6cbb9f33523203908.jpg"/>
          <p:cNvPicPr>
            <a:picLocks noChangeAspect="1"/>
          </p:cNvPicPr>
          <p:nvPr/>
        </p:nvPicPr>
        <p:blipFill>
          <a:blip r:embed="rId3"/>
          <a:stretch>
            <a:fillRect/>
          </a:stretch>
        </p:blipFill>
        <p:spPr>
          <a:xfrm>
            <a:off x="3941064" y="3523488"/>
            <a:ext cx="2090928" cy="2090928"/>
          </a:xfrm>
          <a:prstGeom prst="rect">
            <a:avLst/>
          </a:prstGeom>
        </p:spPr>
      </p:pic>
    </p:spTree>
    <p:extLst>
      <p:ext uri="{BB962C8B-B14F-4D97-AF65-F5344CB8AC3E}">
        <p14:creationId xmlns="" xmlns:p14="http://schemas.microsoft.com/office/powerpoint/2010/main" val="2147404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8A8A39-727D-06C7-6DDB-220AEAA1B2B3}"/>
              </a:ext>
            </a:extLst>
          </p:cNvPr>
          <p:cNvSpPr>
            <a:spLocks noGrp="1"/>
          </p:cNvSpPr>
          <p:nvPr>
            <p:ph idx="1"/>
          </p:nvPr>
        </p:nvSpPr>
        <p:spPr>
          <a:xfrm>
            <a:off x="561474" y="914401"/>
            <a:ext cx="8712528" cy="5126962"/>
          </a:xfrm>
        </p:spPr>
        <p:txBody>
          <a:bodyPr vert="horz" lIns="91440" tIns="45720" rIns="91440" bIns="45720" rtlCol="0" anchor="t">
            <a:normAutofit/>
          </a:bodyPr>
          <a:lstStyle/>
          <a:p>
            <a:pPr>
              <a:buNone/>
            </a:pPr>
            <a:endParaRPr lang="en-US" sz="2400" b="1" dirty="0" smtClean="0">
              <a:latin typeface="Times New Roman" panose="02020603050405020304" pitchFamily="18" charset="0"/>
              <a:cs typeface="Times New Roman" panose="02020603050405020304" pitchFamily="18" charset="0"/>
            </a:endParaRPr>
          </a:p>
          <a:p>
            <a:pPr>
              <a:buNone/>
            </a:pPr>
            <a:endParaRPr lang="en-US" sz="2400" b="1" dirty="0" smtClean="0">
              <a:latin typeface="Times New Roman" panose="02020603050405020304" pitchFamily="18" charset="0"/>
              <a:cs typeface="Times New Roman" panose="02020603050405020304" pitchFamily="18" charset="0"/>
            </a:endParaRPr>
          </a:p>
          <a:p>
            <a:pPr>
              <a:buFont typeface="Wingdings" pitchFamily="2" charset="2"/>
              <a:buChar char="v"/>
            </a:pP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Push Type dispenser bottle.</a:t>
            </a:r>
          </a:p>
          <a:p>
            <a:pPr>
              <a:buNone/>
            </a:pPr>
            <a:endParaRPr lang="en-US" sz="2400" dirty="0" smtClean="0">
              <a:latin typeface="Times New Roman" panose="02020603050405020304" pitchFamily="18" charset="0"/>
              <a:cs typeface="Times New Roman" panose="02020603050405020304" pitchFamily="18" charset="0"/>
            </a:endParaRPr>
          </a:p>
          <a:p>
            <a:pPr>
              <a:buNone/>
            </a:pPr>
            <a:endParaRPr lang="en-US" sz="2400" dirty="0" smtClean="0">
              <a:latin typeface="Times New Roman" panose="02020603050405020304" pitchFamily="18" charset="0"/>
              <a:cs typeface="Times New Roman" panose="02020603050405020304" pitchFamily="18" charset="0"/>
            </a:endParaRPr>
          </a:p>
          <a:p>
            <a:pPr>
              <a:buNone/>
            </a:pPr>
            <a:endParaRPr lang="en-US" sz="2400" dirty="0" smtClean="0">
              <a:latin typeface="Times New Roman" panose="02020603050405020304" pitchFamily="18" charset="0"/>
              <a:cs typeface="Times New Roman" panose="02020603050405020304" pitchFamily="18" charset="0"/>
            </a:endParaRPr>
          </a:p>
          <a:p>
            <a:pPr>
              <a:buNone/>
            </a:pPr>
            <a:endParaRPr lang="en-US" sz="2400" dirty="0" smtClean="0">
              <a:latin typeface="Times New Roman" panose="02020603050405020304" pitchFamily="18" charset="0"/>
              <a:cs typeface="Times New Roman" panose="02020603050405020304" pitchFamily="18" charset="0"/>
            </a:endParaRPr>
          </a:p>
          <a:p>
            <a:pPr>
              <a:buFont typeface="Wingdings" pitchFamily="2" charset="2"/>
              <a:buChar char="v"/>
            </a:pPr>
            <a:r>
              <a:rPr lang="en-US" sz="2400" dirty="0" smtClean="0">
                <a:latin typeface="Times New Roman" panose="02020603050405020304" pitchFamily="18" charset="0"/>
                <a:cs typeface="Times New Roman" panose="02020603050405020304" pitchFamily="18" charset="0"/>
              </a:rPr>
              <a:t>   0.8 mm copper wire.  </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solidFill>
                <a:schemeClr val="accent5">
                  <a:lumMod val="75000"/>
                </a:schemeClr>
              </a:solidFill>
              <a:latin typeface="Times New Roman" pitchFamily="18" charset="0"/>
              <a:cs typeface="Times New Roman" pitchFamily="18" charset="0"/>
            </a:endParaRPr>
          </a:p>
          <a:p>
            <a:pPr marL="0" indent="0" algn="just">
              <a:buNone/>
            </a:pPr>
            <a:endParaRPr lang="en-US" sz="2000" dirty="0" smtClean="0">
              <a:latin typeface="Times New Roman" panose="02020603050405020304" pitchFamily="18" charset="0"/>
              <a:cs typeface="Times New Roman" panose="02020603050405020304" pitchFamily="18" charset="0"/>
            </a:endParaRPr>
          </a:p>
        </p:txBody>
      </p:sp>
      <p:pic>
        <p:nvPicPr>
          <p:cNvPr id="4" name="Picture 3" descr="H7d1d0fcbcd694711a84bac781f571636i.jpg"/>
          <p:cNvPicPr>
            <a:picLocks noChangeAspect="1"/>
          </p:cNvPicPr>
          <p:nvPr/>
        </p:nvPicPr>
        <p:blipFill>
          <a:blip r:embed="rId2"/>
          <a:stretch>
            <a:fillRect/>
          </a:stretch>
        </p:blipFill>
        <p:spPr>
          <a:xfrm>
            <a:off x="4700016" y="716280"/>
            <a:ext cx="2459736" cy="2459736"/>
          </a:xfrm>
          <a:prstGeom prst="rect">
            <a:avLst/>
          </a:prstGeom>
        </p:spPr>
      </p:pic>
      <p:pic>
        <p:nvPicPr>
          <p:cNvPr id="5" name="Picture 4" descr="19213.jpg"/>
          <p:cNvPicPr>
            <a:picLocks noChangeAspect="1"/>
          </p:cNvPicPr>
          <p:nvPr/>
        </p:nvPicPr>
        <p:blipFill>
          <a:blip r:embed="rId3"/>
          <a:stretch>
            <a:fillRect/>
          </a:stretch>
        </p:blipFill>
        <p:spPr>
          <a:xfrm flipV="1">
            <a:off x="4718304" y="3438144"/>
            <a:ext cx="2054352" cy="2054352"/>
          </a:xfrm>
          <a:prstGeom prst="rect">
            <a:avLst/>
          </a:prstGeom>
        </p:spPr>
      </p:pic>
    </p:spTree>
    <p:extLst>
      <p:ext uri="{BB962C8B-B14F-4D97-AF65-F5344CB8AC3E}">
        <p14:creationId xmlns="" xmlns:p14="http://schemas.microsoft.com/office/powerpoint/2010/main" val="1653301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br>
              <a:rPr lang="en-US" dirty="0" smtClean="0"/>
            </a:br>
            <a:endParaRPr lang="en-US" dirty="0"/>
          </a:p>
        </p:txBody>
      </p:sp>
      <p:sp>
        <p:nvSpPr>
          <p:cNvPr id="3" name="Content Placeholder 2"/>
          <p:cNvSpPr>
            <a:spLocks noGrp="1"/>
          </p:cNvSpPr>
          <p:nvPr>
            <p:ph idx="1"/>
          </p:nvPr>
        </p:nvSpPr>
        <p:spPr>
          <a:xfrm>
            <a:off x="677334" y="667513"/>
            <a:ext cx="8596668" cy="5373850"/>
          </a:xfrm>
        </p:spPr>
        <p:txBody>
          <a:bodyPr>
            <a:normAutofit/>
          </a:bodyPr>
          <a:lstStyle/>
          <a:p>
            <a:pPr>
              <a:buNone/>
            </a:pP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Font typeface="Wingdings" pitchFamily="2" charset="2"/>
              <a:buChar char="v"/>
            </a:pPr>
            <a:r>
              <a:rPr lang="en-US" sz="2400" dirty="0" smtClean="0">
                <a:latin typeface="Times New Roman" pitchFamily="18" charset="0"/>
                <a:cs typeface="Times New Roman" pitchFamily="18" charset="0"/>
              </a:rPr>
              <a:t>   </a:t>
            </a:r>
            <a:r>
              <a:rPr lang="en-US" sz="2400" dirty="0" smtClean="0">
                <a:cs typeface="Times New Roman" pitchFamily="18" charset="0"/>
              </a:rPr>
              <a:t>Plastic container.</a:t>
            </a:r>
          </a:p>
          <a:p>
            <a:pPr>
              <a:buFont typeface="Wingdings" pitchFamily="2" charset="2"/>
              <a:buChar char="v"/>
            </a:pPr>
            <a:endParaRPr lang="en-US" sz="2400" dirty="0" smtClean="0">
              <a:cs typeface="Times New Roman" pitchFamily="18" charset="0"/>
            </a:endParaRPr>
          </a:p>
          <a:p>
            <a:pPr>
              <a:buFont typeface="Wingdings" pitchFamily="2" charset="2"/>
              <a:buChar char="v"/>
            </a:pPr>
            <a:endParaRPr lang="en-US" sz="2400" dirty="0" smtClean="0">
              <a:cs typeface="Times New Roman" pitchFamily="18" charset="0"/>
            </a:endParaRPr>
          </a:p>
          <a:p>
            <a:pPr>
              <a:buFont typeface="Wingdings" pitchFamily="2" charset="2"/>
              <a:buChar char="v"/>
            </a:pPr>
            <a:endParaRPr lang="en-US" sz="2400" dirty="0" smtClean="0">
              <a:cs typeface="Times New Roman" pitchFamily="18" charset="0"/>
            </a:endParaRPr>
          </a:p>
          <a:p>
            <a:pPr>
              <a:buFont typeface="Wingdings" pitchFamily="2" charset="2"/>
              <a:buChar char="v"/>
            </a:pPr>
            <a:endParaRPr lang="en-US" sz="2400" dirty="0" smtClean="0">
              <a:cs typeface="Times New Roman" pitchFamily="18" charset="0"/>
            </a:endParaRPr>
          </a:p>
          <a:p>
            <a:pPr>
              <a:buFont typeface="Wingdings" pitchFamily="2" charset="2"/>
              <a:buChar char="v"/>
            </a:pPr>
            <a:r>
              <a:rPr lang="en-US" sz="2400" dirty="0" smtClean="0">
                <a:cs typeface="Times New Roman" pitchFamily="18" charset="0"/>
              </a:rPr>
              <a:t> Power supply. </a:t>
            </a:r>
            <a:endParaRPr lang="en-US" sz="2400" dirty="0"/>
          </a:p>
        </p:txBody>
      </p:sp>
      <p:pic>
        <p:nvPicPr>
          <p:cNvPr id="4" name="Picture 3" descr="2_4lt_tubs__71313.jpg"/>
          <p:cNvPicPr>
            <a:picLocks noChangeAspect="1"/>
          </p:cNvPicPr>
          <p:nvPr/>
        </p:nvPicPr>
        <p:blipFill>
          <a:blip r:embed="rId2"/>
          <a:stretch>
            <a:fillRect/>
          </a:stretch>
        </p:blipFill>
        <p:spPr>
          <a:xfrm>
            <a:off x="4782312" y="496824"/>
            <a:ext cx="2688336" cy="2688336"/>
          </a:xfrm>
          <a:prstGeom prst="rect">
            <a:avLst/>
          </a:prstGeom>
        </p:spPr>
      </p:pic>
      <p:pic>
        <p:nvPicPr>
          <p:cNvPr id="5" name="Picture 4" descr="120-1.jpg"/>
          <p:cNvPicPr>
            <a:picLocks noChangeAspect="1"/>
          </p:cNvPicPr>
          <p:nvPr/>
        </p:nvPicPr>
        <p:blipFill>
          <a:blip r:embed="rId3"/>
          <a:stretch>
            <a:fillRect/>
          </a:stretch>
        </p:blipFill>
        <p:spPr>
          <a:xfrm>
            <a:off x="4876738" y="3392424"/>
            <a:ext cx="2566477" cy="22463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5424"/>
          </a:xfrm>
        </p:spPr>
        <p:txBody>
          <a:bodyPr/>
          <a:lstStyle/>
          <a:p>
            <a:pPr algn="ctr"/>
            <a:r>
              <a:rPr lang="en-US" b="1" dirty="0" smtClean="0">
                <a:solidFill>
                  <a:srgbClr val="7030A0"/>
                </a:solidFill>
                <a:latin typeface="Times New Roman" pitchFamily="18" charset="0"/>
                <a:cs typeface="Times New Roman" pitchFamily="18" charset="0"/>
              </a:rPr>
              <a:t>Apps &amp; Online Services</a:t>
            </a:r>
            <a:endParaRPr lang="en-US" b="1"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a:xfrm rot="10800000" flipV="1">
            <a:off x="677334" y="1572769"/>
            <a:ext cx="8596668" cy="4514312"/>
          </a:xfrm>
        </p:spPr>
        <p:txBody>
          <a:bodyPr>
            <a:normAutofit/>
          </a:bodyPr>
          <a:lstStyle/>
          <a:p>
            <a:pPr>
              <a:buNone/>
            </a:pPr>
            <a:endParaRPr lang="en-US" sz="2000" dirty="0" smtClean="0">
              <a:solidFill>
                <a:schemeClr val="accent1"/>
              </a:solidFill>
              <a:latin typeface="Times New Roman" pitchFamily="18" charset="0"/>
              <a:ea typeface="+mj-ea"/>
              <a:cs typeface="Times New Roman" pitchFamily="18" charset="0"/>
            </a:endParaRPr>
          </a:p>
          <a:p>
            <a:pPr>
              <a:buNone/>
            </a:pPr>
            <a:endParaRPr lang="en-US" sz="2000" dirty="0" smtClean="0">
              <a:solidFill>
                <a:schemeClr val="accent1"/>
              </a:solidFill>
              <a:latin typeface="Times New Roman" pitchFamily="18" charset="0"/>
              <a:ea typeface="+mj-ea"/>
              <a:cs typeface="Times New Roman" pitchFamily="18" charset="0"/>
            </a:endParaRPr>
          </a:p>
          <a:p>
            <a:pPr>
              <a:buNone/>
            </a:pPr>
            <a:r>
              <a:rPr lang="en-US" sz="2000" dirty="0" smtClean="0">
                <a:solidFill>
                  <a:schemeClr val="tx1"/>
                </a:solidFill>
                <a:latin typeface="Times New Roman" pitchFamily="18" charset="0"/>
                <a:ea typeface="+mj-ea"/>
                <a:cs typeface="Times New Roman" pitchFamily="18" charset="0"/>
              </a:rPr>
              <a:t>      </a:t>
            </a:r>
            <a:r>
              <a:rPr lang="en-US" sz="2400" dirty="0" err="1" smtClean="0">
                <a:solidFill>
                  <a:schemeClr val="tx1"/>
                </a:solidFill>
                <a:ea typeface="+mj-ea"/>
                <a:cs typeface="Times New Roman" pitchFamily="18" charset="0"/>
              </a:rPr>
              <a:t>Arduino</a:t>
            </a:r>
            <a:r>
              <a:rPr lang="en-US" sz="2400" dirty="0" smtClean="0">
                <a:solidFill>
                  <a:schemeClr val="tx1"/>
                </a:solidFill>
                <a:ea typeface="+mj-ea"/>
                <a:cs typeface="Times New Roman" pitchFamily="18" charset="0"/>
              </a:rPr>
              <a:t> IDE 2.0.0</a:t>
            </a:r>
            <a:endParaRPr lang="en-US" sz="2000" dirty="0" smtClean="0">
              <a:solidFill>
                <a:schemeClr val="tx1"/>
              </a:solidFill>
              <a:ea typeface="+mj-ea"/>
              <a:cs typeface="Times New Roman" pitchFamily="18" charset="0"/>
            </a:endParaRPr>
          </a:p>
          <a:p>
            <a:pPr>
              <a:buNone/>
            </a:pPr>
            <a:endParaRPr lang="en-US" sz="2000" dirty="0" smtClean="0">
              <a:solidFill>
                <a:schemeClr val="tx1"/>
              </a:solidFill>
              <a:latin typeface="Times New Roman" pitchFamily="18" charset="0"/>
              <a:ea typeface="+mj-ea"/>
              <a:cs typeface="Times New Roman" pitchFamily="18" charset="0"/>
            </a:endParaRPr>
          </a:p>
          <a:p>
            <a:pPr>
              <a:buNone/>
            </a:pPr>
            <a:endParaRPr lang="en-US" sz="2000" dirty="0" smtClean="0">
              <a:solidFill>
                <a:schemeClr val="tx1"/>
              </a:solidFill>
              <a:latin typeface="Times New Roman" pitchFamily="18" charset="0"/>
              <a:ea typeface="+mj-ea"/>
              <a:cs typeface="Times New Roman" pitchFamily="18" charset="0"/>
            </a:endParaRPr>
          </a:p>
          <a:p>
            <a:pPr>
              <a:buNone/>
            </a:pPr>
            <a:endParaRPr lang="en-US" sz="2000" dirty="0" smtClean="0">
              <a:solidFill>
                <a:schemeClr val="tx1"/>
              </a:solidFill>
              <a:latin typeface="Times New Roman" pitchFamily="18" charset="0"/>
              <a:ea typeface="+mj-ea"/>
              <a:cs typeface="Times New Roman" pitchFamily="18" charset="0"/>
            </a:endParaRPr>
          </a:p>
          <a:p>
            <a:pPr>
              <a:buNone/>
            </a:pPr>
            <a:endParaRPr lang="en-US" sz="2000" dirty="0" smtClean="0">
              <a:solidFill>
                <a:schemeClr val="tx1"/>
              </a:solidFill>
              <a:latin typeface="Times New Roman" pitchFamily="18" charset="0"/>
              <a:ea typeface="+mj-ea"/>
              <a:cs typeface="Times New Roman" pitchFamily="18" charset="0"/>
            </a:endParaRPr>
          </a:p>
          <a:p>
            <a:pPr>
              <a:buNone/>
            </a:pPr>
            <a:r>
              <a:rPr lang="en-US" sz="2400" dirty="0" smtClean="0">
                <a:solidFill>
                  <a:schemeClr val="tx1"/>
                </a:solidFill>
                <a:ea typeface="+mj-ea"/>
                <a:cs typeface="Times New Roman" pitchFamily="18" charset="0"/>
              </a:rPr>
              <a:t>       </a:t>
            </a:r>
            <a:r>
              <a:rPr lang="en-US" sz="2400" dirty="0" err="1" smtClean="0">
                <a:solidFill>
                  <a:schemeClr val="tx1"/>
                </a:solidFill>
                <a:ea typeface="+mj-ea"/>
                <a:cs typeface="Times New Roman" pitchFamily="18" charset="0"/>
              </a:rPr>
              <a:t>Tinkercad</a:t>
            </a:r>
            <a:endParaRPr lang="en-US" sz="2400" dirty="0" smtClean="0">
              <a:solidFill>
                <a:schemeClr val="tx1"/>
              </a:solidFill>
              <a:ea typeface="+mj-ea"/>
              <a:cs typeface="Times New Roman" pitchFamily="18" charset="0"/>
            </a:endParaRPr>
          </a:p>
        </p:txBody>
      </p:sp>
      <p:pic>
        <p:nvPicPr>
          <p:cNvPr id="4" name="Picture 3" descr="2022-09-14-ts3_thumbs-eba.png"/>
          <p:cNvPicPr>
            <a:picLocks noChangeAspect="1"/>
          </p:cNvPicPr>
          <p:nvPr/>
        </p:nvPicPr>
        <p:blipFill>
          <a:blip r:embed="rId2"/>
          <a:stretch>
            <a:fillRect/>
          </a:stretch>
        </p:blipFill>
        <p:spPr>
          <a:xfrm>
            <a:off x="4114800" y="1868424"/>
            <a:ext cx="1524000" cy="1524000"/>
          </a:xfrm>
          <a:prstGeom prst="rect">
            <a:avLst/>
          </a:prstGeom>
        </p:spPr>
      </p:pic>
      <p:pic>
        <p:nvPicPr>
          <p:cNvPr id="5" name="Picture 4" descr="tDlpituS_400x400.jpg"/>
          <p:cNvPicPr>
            <a:picLocks noChangeAspect="1"/>
          </p:cNvPicPr>
          <p:nvPr/>
        </p:nvPicPr>
        <p:blipFill>
          <a:blip r:embed="rId3"/>
          <a:stretch>
            <a:fillRect/>
          </a:stretch>
        </p:blipFill>
        <p:spPr>
          <a:xfrm>
            <a:off x="3986784" y="3834384"/>
            <a:ext cx="1969008" cy="1969008"/>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1054</TotalTime>
  <Words>796</Words>
  <Application>Microsoft Office PowerPoint</Application>
  <PresentationFormat>Custom</PresentationFormat>
  <Paragraphs>164</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Facet</vt:lpstr>
      <vt:lpstr>  A Project on Smart Hand Sanitizer Dispenser           </vt:lpstr>
      <vt:lpstr>     </vt:lpstr>
      <vt:lpstr> </vt:lpstr>
      <vt:lpstr>Introduction</vt:lpstr>
      <vt:lpstr>  Components  &amp;  Supplies </vt:lpstr>
      <vt:lpstr>Slide 6</vt:lpstr>
      <vt:lpstr>Slide 7</vt:lpstr>
      <vt:lpstr>  </vt:lpstr>
      <vt:lpstr>Apps &amp; Online Services</vt:lpstr>
      <vt:lpstr>Understand the Mechanics</vt:lpstr>
      <vt:lpstr>   </vt:lpstr>
      <vt:lpstr>Connections  </vt:lpstr>
      <vt:lpstr>  </vt:lpstr>
      <vt:lpstr>Circuit Diagram</vt:lpstr>
      <vt:lpstr> Constructing the Machine</vt:lpstr>
      <vt:lpstr>     </vt:lpstr>
      <vt:lpstr>     </vt:lpstr>
      <vt:lpstr>Code</vt:lpstr>
      <vt:lpstr>    </vt:lpstr>
      <vt:lpstr>   </vt:lpstr>
      <vt:lpstr>    </vt:lpstr>
      <vt:lpstr>Finally this project is done!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Atique Newaz</cp:lastModifiedBy>
  <cp:revision>72</cp:revision>
  <dcterms:created xsi:type="dcterms:W3CDTF">2014-09-12T02:18:09Z</dcterms:created>
  <dcterms:modified xsi:type="dcterms:W3CDTF">2022-10-14T09:16:28Z</dcterms:modified>
</cp:coreProperties>
</file>